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handoutMasterIdLst>
    <p:handoutMasterId r:id="rId28"/>
  </p:handoutMasterIdLst>
  <p:sldIdLst>
    <p:sldId id="256" r:id="rId2"/>
    <p:sldId id="257" r:id="rId3"/>
    <p:sldId id="258" r:id="rId4"/>
    <p:sldId id="263" r:id="rId5"/>
    <p:sldId id="264" r:id="rId6"/>
    <p:sldId id="265" r:id="rId7"/>
    <p:sldId id="280" r:id="rId8"/>
    <p:sldId id="294" r:id="rId9"/>
    <p:sldId id="295" r:id="rId10"/>
    <p:sldId id="297" r:id="rId11"/>
    <p:sldId id="279" r:id="rId12"/>
    <p:sldId id="285" r:id="rId13"/>
    <p:sldId id="282" r:id="rId14"/>
    <p:sldId id="283" r:id="rId15"/>
    <p:sldId id="269" r:id="rId16"/>
    <p:sldId id="270" r:id="rId17"/>
    <p:sldId id="273" r:id="rId18"/>
    <p:sldId id="274" r:id="rId19"/>
    <p:sldId id="275" r:id="rId20"/>
    <p:sldId id="276" r:id="rId21"/>
    <p:sldId id="286" r:id="rId22"/>
    <p:sldId id="288" r:id="rId23"/>
    <p:sldId id="289" r:id="rId24"/>
    <p:sldId id="299" r:id="rId25"/>
    <p:sldId id="292" r:id="rId26"/>
    <p:sldId id="300" r:id="rId27"/>
  </p:sldIdLst>
  <p:sldSz cx="12192000" cy="6858000"/>
  <p:notesSz cx="9875838" cy="6742113"/>
  <p:defaultTextStyle>
    <a:defPPr>
      <a:defRPr lang="ru-RU"/>
    </a:defPPr>
    <a:lvl1pPr algn="l" rtl="0" eaLnBrk="0" fontAlgn="base" hangingPunct="0">
      <a:spcBef>
        <a:spcPct val="0"/>
      </a:spcBef>
      <a:spcAft>
        <a:spcPct val="0"/>
      </a:spcAft>
      <a:defRPr kern="1200">
        <a:solidFill>
          <a:schemeClr val="tx1"/>
        </a:solidFill>
        <a:latin typeface="Trebuchet MS" pitchFamily="34" charset="0"/>
        <a:ea typeface="+mn-ea"/>
        <a:cs typeface="+mn-cs"/>
      </a:defRPr>
    </a:lvl1pPr>
    <a:lvl2pPr marL="457200" algn="l" rtl="0" eaLnBrk="0" fontAlgn="base" hangingPunct="0">
      <a:spcBef>
        <a:spcPct val="0"/>
      </a:spcBef>
      <a:spcAft>
        <a:spcPct val="0"/>
      </a:spcAft>
      <a:defRPr kern="1200">
        <a:solidFill>
          <a:schemeClr val="tx1"/>
        </a:solidFill>
        <a:latin typeface="Trebuchet MS" pitchFamily="34" charset="0"/>
        <a:ea typeface="+mn-ea"/>
        <a:cs typeface="+mn-cs"/>
      </a:defRPr>
    </a:lvl2pPr>
    <a:lvl3pPr marL="914400" algn="l" rtl="0" eaLnBrk="0" fontAlgn="base" hangingPunct="0">
      <a:spcBef>
        <a:spcPct val="0"/>
      </a:spcBef>
      <a:spcAft>
        <a:spcPct val="0"/>
      </a:spcAft>
      <a:defRPr kern="1200">
        <a:solidFill>
          <a:schemeClr val="tx1"/>
        </a:solidFill>
        <a:latin typeface="Trebuchet MS" pitchFamily="34" charset="0"/>
        <a:ea typeface="+mn-ea"/>
        <a:cs typeface="+mn-cs"/>
      </a:defRPr>
    </a:lvl3pPr>
    <a:lvl4pPr marL="1371600" algn="l" rtl="0" eaLnBrk="0" fontAlgn="base" hangingPunct="0">
      <a:spcBef>
        <a:spcPct val="0"/>
      </a:spcBef>
      <a:spcAft>
        <a:spcPct val="0"/>
      </a:spcAft>
      <a:defRPr kern="1200">
        <a:solidFill>
          <a:schemeClr val="tx1"/>
        </a:solidFill>
        <a:latin typeface="Trebuchet MS" pitchFamily="34" charset="0"/>
        <a:ea typeface="+mn-ea"/>
        <a:cs typeface="+mn-cs"/>
      </a:defRPr>
    </a:lvl4pPr>
    <a:lvl5pPr marL="1828800" algn="l" rtl="0" eaLnBrk="0" fontAlgn="base" hangingPunct="0">
      <a:spcBef>
        <a:spcPct val="0"/>
      </a:spcBef>
      <a:spcAft>
        <a:spcPct val="0"/>
      </a:spcAft>
      <a:defRPr kern="1200">
        <a:solidFill>
          <a:schemeClr val="tx1"/>
        </a:solidFill>
        <a:latin typeface="Trebuchet MS" pitchFamily="34" charset="0"/>
        <a:ea typeface="+mn-ea"/>
        <a:cs typeface="+mn-cs"/>
      </a:defRPr>
    </a:lvl5pPr>
    <a:lvl6pPr marL="2286000" algn="l" defTabSz="914400" rtl="0" eaLnBrk="1" latinLnBrk="0" hangingPunct="1">
      <a:defRPr kern="1200">
        <a:solidFill>
          <a:schemeClr val="tx1"/>
        </a:solidFill>
        <a:latin typeface="Trebuchet MS" pitchFamily="34" charset="0"/>
        <a:ea typeface="+mn-ea"/>
        <a:cs typeface="+mn-cs"/>
      </a:defRPr>
    </a:lvl6pPr>
    <a:lvl7pPr marL="2743200" algn="l" defTabSz="914400" rtl="0" eaLnBrk="1" latinLnBrk="0" hangingPunct="1">
      <a:defRPr kern="1200">
        <a:solidFill>
          <a:schemeClr val="tx1"/>
        </a:solidFill>
        <a:latin typeface="Trebuchet MS" pitchFamily="34" charset="0"/>
        <a:ea typeface="+mn-ea"/>
        <a:cs typeface="+mn-cs"/>
      </a:defRPr>
    </a:lvl7pPr>
    <a:lvl8pPr marL="3200400" algn="l" defTabSz="914400" rtl="0" eaLnBrk="1" latinLnBrk="0" hangingPunct="1">
      <a:defRPr kern="1200">
        <a:solidFill>
          <a:schemeClr val="tx1"/>
        </a:solidFill>
        <a:latin typeface="Trebuchet MS" pitchFamily="34" charset="0"/>
        <a:ea typeface="+mn-ea"/>
        <a:cs typeface="+mn-cs"/>
      </a:defRPr>
    </a:lvl8pPr>
    <a:lvl9pPr marL="3657600" algn="l" defTabSz="914400" rtl="0" eaLnBrk="1" latinLnBrk="0" hangingPunct="1">
      <a:defRPr kern="1200">
        <a:solidFill>
          <a:schemeClr val="tx1"/>
        </a:solidFill>
        <a:latin typeface="Trebuchet MS"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0" d="100"/>
          <a:sy n="110" d="100"/>
        </p:scale>
        <p:origin x="-558"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4279529" cy="338277"/>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ru-RU"/>
          </a:p>
        </p:txBody>
      </p:sp>
      <p:sp>
        <p:nvSpPr>
          <p:cNvPr id="3" name="Дата 2"/>
          <p:cNvSpPr>
            <a:spLocks noGrp="1"/>
          </p:cNvSpPr>
          <p:nvPr>
            <p:ph type="dt" sz="quarter" idx="1"/>
          </p:nvPr>
        </p:nvSpPr>
        <p:spPr>
          <a:xfrm>
            <a:off x="5594024" y="0"/>
            <a:ext cx="4279529" cy="338277"/>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8E9D824D-72FC-4EEA-8B17-EF2CB6296869}" type="datetimeFigureOut">
              <a:rPr lang="ru-RU"/>
              <a:pPr>
                <a:defRPr/>
              </a:pPr>
              <a:t>29.02.2024</a:t>
            </a:fld>
            <a:endParaRPr lang="ru-RU"/>
          </a:p>
        </p:txBody>
      </p:sp>
      <p:sp>
        <p:nvSpPr>
          <p:cNvPr id="4" name="Нижний колонтитул 3"/>
          <p:cNvSpPr>
            <a:spLocks noGrp="1"/>
          </p:cNvSpPr>
          <p:nvPr>
            <p:ph type="ftr" sz="quarter" idx="2"/>
          </p:nvPr>
        </p:nvSpPr>
        <p:spPr>
          <a:xfrm>
            <a:off x="0" y="6403838"/>
            <a:ext cx="4279529" cy="338276"/>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ru-RU"/>
          </a:p>
        </p:txBody>
      </p:sp>
      <p:sp>
        <p:nvSpPr>
          <p:cNvPr id="5" name="Номер слайда 4"/>
          <p:cNvSpPr>
            <a:spLocks noGrp="1"/>
          </p:cNvSpPr>
          <p:nvPr>
            <p:ph type="sldNum" sz="quarter" idx="3"/>
          </p:nvPr>
        </p:nvSpPr>
        <p:spPr>
          <a:xfrm>
            <a:off x="5594024" y="6403838"/>
            <a:ext cx="4279529" cy="33827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defRPr>
            </a:lvl1pPr>
          </a:lstStyle>
          <a:p>
            <a:fld id="{A3AE2A32-EC9C-4BA1-ADC1-E2A9FB3C8E2C}" type="slidenum">
              <a:rPr lang="ru-RU"/>
              <a:pPr/>
              <a:t>‹#›</a:t>
            </a:fld>
            <a:endParaRPr lang="ru-RU"/>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15"/>
          <p:cNvGrpSpPr>
            <a:grpSpLocks/>
          </p:cNvGrpSpPr>
          <p:nvPr/>
        </p:nvGrpSpPr>
        <p:grpSpPr bwMode="auto">
          <a:xfrm>
            <a:off x="0" y="-7938"/>
            <a:ext cx="12192000" cy="6865938"/>
            <a:chOff x="0" y="-8467"/>
            <a:chExt cx="12192000" cy="6866467"/>
          </a:xfrm>
        </p:grpSpPr>
        <p:sp>
          <p:nvSpPr>
            <p:cNvPr id="5" name="Freeform 14"/>
            <p:cNvSpPr/>
            <p:nvPr/>
          </p:nvSpPr>
          <p:spPr>
            <a:xfrm>
              <a:off x="0" y="-8467"/>
              <a:ext cx="863600" cy="569797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6" name="Straight Connector 18"/>
            <p:cNvCxnSpPr/>
            <p:nvPr/>
          </p:nvCxnSpPr>
          <p:spPr>
            <a:xfrm>
              <a:off x="9371013" y="-528"/>
              <a:ext cx="1219200" cy="6858528"/>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7" name="Straight Connector 19"/>
            <p:cNvCxnSpPr/>
            <p:nvPr/>
          </p:nvCxnSpPr>
          <p:spPr>
            <a:xfrm flipH="1">
              <a:off x="7424738" y="3681168"/>
              <a:ext cx="4764087" cy="3176832"/>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8" name="Rectangle 23"/>
            <p:cNvSpPr/>
            <p:nvPr/>
          </p:nvSpPr>
          <p:spPr>
            <a:xfrm>
              <a:off x="9182100" y="-8467"/>
              <a:ext cx="3006725"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9" name="Rectangle 25"/>
            <p:cNvSpPr/>
            <p:nvPr/>
          </p:nvSpPr>
          <p:spPr>
            <a:xfrm>
              <a:off x="9602788" y="-8467"/>
              <a:ext cx="2589212"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Isosceles Triangle 22"/>
            <p:cNvSpPr/>
            <p:nvPr/>
          </p:nvSpPr>
          <p:spPr>
            <a:xfrm>
              <a:off x="8932863" y="3047706"/>
              <a:ext cx="3259137" cy="3810294"/>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27"/>
            <p:cNvSpPr/>
            <p:nvPr/>
          </p:nvSpPr>
          <p:spPr>
            <a:xfrm>
              <a:off x="9334500" y="-8467"/>
              <a:ext cx="2854325"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28"/>
            <p:cNvSpPr/>
            <p:nvPr/>
          </p:nvSpPr>
          <p:spPr>
            <a:xfrm>
              <a:off x="10898188" y="-8467"/>
              <a:ext cx="1290637"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9"/>
            <p:cNvSpPr/>
            <p:nvPr/>
          </p:nvSpPr>
          <p:spPr>
            <a:xfrm>
              <a:off x="10939463" y="-8467"/>
              <a:ext cx="1249362"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26"/>
            <p:cNvSpPr/>
            <p:nvPr/>
          </p:nvSpPr>
          <p:spPr>
            <a:xfrm>
              <a:off x="10371138" y="3589086"/>
              <a:ext cx="1817687" cy="3268914"/>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5" name="Date Placeholder 3"/>
          <p:cNvSpPr>
            <a:spLocks noGrp="1"/>
          </p:cNvSpPr>
          <p:nvPr>
            <p:ph type="dt" sz="half" idx="10"/>
          </p:nvPr>
        </p:nvSpPr>
        <p:spPr/>
        <p:txBody>
          <a:bodyPr/>
          <a:lstStyle>
            <a:lvl1pPr>
              <a:defRPr/>
            </a:lvl1pPr>
          </a:lstStyle>
          <a:p>
            <a:pPr>
              <a:defRPr/>
            </a:pPr>
            <a:fld id="{0C0F35D2-3CE4-446D-A5F6-D4A4822BBB6C}" type="datetimeFigureOut">
              <a:rPr lang="ru-RU"/>
              <a:pPr>
                <a:defRPr/>
              </a:pPr>
              <a:t>29.02.2024</a:t>
            </a:fld>
            <a:endParaRPr lang="ru-RU"/>
          </a:p>
        </p:txBody>
      </p:sp>
      <p:sp>
        <p:nvSpPr>
          <p:cNvPr id="16" name="Footer Placeholder 4"/>
          <p:cNvSpPr>
            <a:spLocks noGrp="1"/>
          </p:cNvSpPr>
          <p:nvPr>
            <p:ph type="ftr" sz="quarter" idx="11"/>
          </p:nvPr>
        </p:nvSpPr>
        <p:spPr/>
        <p:txBody>
          <a:bodyPr/>
          <a:lstStyle>
            <a:lvl1pPr>
              <a:defRPr/>
            </a:lvl1pPr>
          </a:lstStyle>
          <a:p>
            <a:pPr>
              <a:defRPr/>
            </a:pPr>
            <a:endParaRPr lang="ru-RU"/>
          </a:p>
        </p:txBody>
      </p:sp>
      <p:sp>
        <p:nvSpPr>
          <p:cNvPr id="17" name="Slide Number Placeholder 5"/>
          <p:cNvSpPr>
            <a:spLocks noGrp="1"/>
          </p:cNvSpPr>
          <p:nvPr>
            <p:ph type="sldNum" sz="quarter" idx="12"/>
          </p:nvPr>
        </p:nvSpPr>
        <p:spPr/>
        <p:txBody>
          <a:bodyPr/>
          <a:lstStyle>
            <a:lvl1pPr>
              <a:defRPr/>
            </a:lvl1pPr>
          </a:lstStyle>
          <a:p>
            <a:fld id="{8DC257A3-238C-4AF3-8594-E6BEFA6F3A03}" type="slidenum">
              <a:rPr lang="ru-RU"/>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fld id="{6780D208-9522-4E15-B708-D7B0AE507D68}" type="datetimeFigureOut">
              <a:rPr lang="ru-RU"/>
              <a:pPr>
                <a:defRPr/>
              </a:pPr>
              <a:t>29.02.2024</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fld id="{6D044B83-E7A5-491E-8DB5-F35E09326E47}" type="slidenum">
              <a:rPr lang="ru-RU"/>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5" name="TextBox 17"/>
          <p:cNvSpPr txBox="1">
            <a:spLocks noChangeArrowheads="1"/>
          </p:cNvSpPr>
          <p:nvPr/>
        </p:nvSpPr>
        <p:spPr bwMode="auto">
          <a:xfrm>
            <a:off x="541338" y="790575"/>
            <a:ext cx="609600" cy="584200"/>
          </a:xfrm>
          <a:prstGeom prst="rect">
            <a:avLst/>
          </a:prstGeom>
          <a:noFill/>
          <a:ln w="9525">
            <a:noFill/>
            <a:miter lim="800000"/>
            <a:headEnd/>
            <a:tailEnd/>
          </a:ln>
        </p:spPr>
        <p:txBody>
          <a:bodyPr anchor="ctr"/>
          <a:lstStyle/>
          <a:p>
            <a:pPr eaLnBrk="1" hangingPunct="1"/>
            <a:r>
              <a:rPr lang="en-US" sz="8000">
                <a:solidFill>
                  <a:srgbClr val="9FE0F5"/>
                </a:solidFill>
                <a:latin typeface="Arial" charset="0"/>
              </a:rPr>
              <a:t>“</a:t>
            </a:r>
          </a:p>
        </p:txBody>
      </p:sp>
      <p:sp>
        <p:nvSpPr>
          <p:cNvPr id="6" name="TextBox 28"/>
          <p:cNvSpPr txBox="1">
            <a:spLocks noChangeArrowheads="1"/>
          </p:cNvSpPr>
          <p:nvPr/>
        </p:nvSpPr>
        <p:spPr bwMode="auto">
          <a:xfrm>
            <a:off x="8893175" y="2886075"/>
            <a:ext cx="609600" cy="585788"/>
          </a:xfrm>
          <a:prstGeom prst="rect">
            <a:avLst/>
          </a:prstGeom>
          <a:noFill/>
          <a:ln w="9525">
            <a:noFill/>
            <a:miter lim="800000"/>
            <a:headEnd/>
            <a:tailEnd/>
          </a:ln>
        </p:spPr>
        <p:txBody>
          <a:bodyPr anchor="ctr"/>
          <a:lstStyle/>
          <a:p>
            <a:pPr eaLnBrk="1" hangingPunct="1"/>
            <a:r>
              <a:rPr lang="en-US" sz="8000">
                <a:solidFill>
                  <a:srgbClr val="9FE0F5"/>
                </a:solidFill>
                <a:latin typeface="Arial" charset="0"/>
              </a:rPr>
              <a:t>”</a:t>
            </a:r>
          </a:p>
        </p:txBody>
      </p:sp>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7" name="Date Placeholder 3"/>
          <p:cNvSpPr>
            <a:spLocks noGrp="1"/>
          </p:cNvSpPr>
          <p:nvPr>
            <p:ph type="dt" sz="half" idx="14"/>
          </p:nvPr>
        </p:nvSpPr>
        <p:spPr/>
        <p:txBody>
          <a:bodyPr/>
          <a:lstStyle>
            <a:lvl1pPr>
              <a:defRPr/>
            </a:lvl1pPr>
          </a:lstStyle>
          <a:p>
            <a:pPr>
              <a:defRPr/>
            </a:pPr>
            <a:fld id="{5D4F8734-9BA3-49BB-9C58-080A1031321A}" type="datetimeFigureOut">
              <a:rPr lang="ru-RU"/>
              <a:pPr>
                <a:defRPr/>
              </a:pPr>
              <a:t>29.02.2024</a:t>
            </a:fld>
            <a:endParaRPr lang="ru-RU"/>
          </a:p>
        </p:txBody>
      </p:sp>
      <p:sp>
        <p:nvSpPr>
          <p:cNvPr id="8" name="Footer Placeholder 4"/>
          <p:cNvSpPr>
            <a:spLocks noGrp="1"/>
          </p:cNvSpPr>
          <p:nvPr>
            <p:ph type="ftr" sz="quarter" idx="15"/>
          </p:nvPr>
        </p:nvSpPr>
        <p:spPr/>
        <p:txBody>
          <a:bodyPr/>
          <a:lstStyle>
            <a:lvl1pPr>
              <a:defRPr/>
            </a:lvl1pPr>
          </a:lstStyle>
          <a:p>
            <a:pPr>
              <a:defRPr/>
            </a:pPr>
            <a:endParaRPr lang="ru-RU"/>
          </a:p>
        </p:txBody>
      </p:sp>
      <p:sp>
        <p:nvSpPr>
          <p:cNvPr id="9" name="Slide Number Placeholder 5"/>
          <p:cNvSpPr>
            <a:spLocks noGrp="1"/>
          </p:cNvSpPr>
          <p:nvPr>
            <p:ph type="sldNum" sz="quarter" idx="16"/>
          </p:nvPr>
        </p:nvSpPr>
        <p:spPr/>
        <p:txBody>
          <a:bodyPr/>
          <a:lstStyle>
            <a:lvl1pPr>
              <a:defRPr/>
            </a:lvl1pPr>
          </a:lstStyle>
          <a:p>
            <a:fld id="{FA1C0D02-740D-4F18-B46B-2EE8CBEEA78F}" type="slidenum">
              <a:rPr lang="ru-RU"/>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fld id="{96596BB1-2ED2-48F7-BA68-67DF1E293C99}" type="datetimeFigureOut">
              <a:rPr lang="ru-RU"/>
              <a:pPr>
                <a:defRPr/>
              </a:pPr>
              <a:t>29.02.2024</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fld id="{FCDF190B-8907-481C-AD5B-7727F280DB87}" type="slidenum">
              <a:rPr lang="ru-RU"/>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5" name="TextBox 17"/>
          <p:cNvSpPr txBox="1">
            <a:spLocks noChangeArrowheads="1"/>
          </p:cNvSpPr>
          <p:nvPr/>
        </p:nvSpPr>
        <p:spPr bwMode="auto">
          <a:xfrm>
            <a:off x="541338" y="790575"/>
            <a:ext cx="609600" cy="584200"/>
          </a:xfrm>
          <a:prstGeom prst="rect">
            <a:avLst/>
          </a:prstGeom>
          <a:noFill/>
          <a:ln w="9525">
            <a:noFill/>
            <a:miter lim="800000"/>
            <a:headEnd/>
            <a:tailEnd/>
          </a:ln>
        </p:spPr>
        <p:txBody>
          <a:bodyPr anchor="ctr"/>
          <a:lstStyle/>
          <a:p>
            <a:pPr eaLnBrk="1" hangingPunct="1"/>
            <a:r>
              <a:rPr lang="en-US" sz="8000">
                <a:solidFill>
                  <a:srgbClr val="9FE0F5"/>
                </a:solidFill>
                <a:latin typeface="Arial" charset="0"/>
              </a:rPr>
              <a:t>“</a:t>
            </a:r>
          </a:p>
        </p:txBody>
      </p:sp>
      <p:sp>
        <p:nvSpPr>
          <p:cNvPr id="6" name="TextBox 28"/>
          <p:cNvSpPr txBox="1">
            <a:spLocks noChangeArrowheads="1"/>
          </p:cNvSpPr>
          <p:nvPr/>
        </p:nvSpPr>
        <p:spPr bwMode="auto">
          <a:xfrm>
            <a:off x="8893175" y="2886075"/>
            <a:ext cx="609600" cy="585788"/>
          </a:xfrm>
          <a:prstGeom prst="rect">
            <a:avLst/>
          </a:prstGeom>
          <a:noFill/>
          <a:ln w="9525">
            <a:noFill/>
            <a:miter lim="800000"/>
            <a:headEnd/>
            <a:tailEnd/>
          </a:ln>
        </p:spPr>
        <p:txBody>
          <a:bodyPr anchor="ctr"/>
          <a:lstStyle/>
          <a:p>
            <a:pPr eaLnBrk="1" hangingPunct="1"/>
            <a:r>
              <a:rPr lang="en-US" sz="8000">
                <a:solidFill>
                  <a:srgbClr val="9FE0F5"/>
                </a:solidFill>
                <a:latin typeface="Arial" charset="0"/>
              </a:rPr>
              <a:t>”</a:t>
            </a:r>
          </a:p>
        </p:txBody>
      </p:sp>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7" name="Date Placeholder 3"/>
          <p:cNvSpPr>
            <a:spLocks noGrp="1"/>
          </p:cNvSpPr>
          <p:nvPr>
            <p:ph type="dt" sz="half" idx="14"/>
          </p:nvPr>
        </p:nvSpPr>
        <p:spPr/>
        <p:txBody>
          <a:bodyPr/>
          <a:lstStyle>
            <a:lvl1pPr>
              <a:defRPr/>
            </a:lvl1pPr>
          </a:lstStyle>
          <a:p>
            <a:pPr>
              <a:defRPr/>
            </a:pPr>
            <a:fld id="{1CDABA06-5CB9-4B36-9FF5-92F1936653DB}" type="datetimeFigureOut">
              <a:rPr lang="ru-RU"/>
              <a:pPr>
                <a:defRPr/>
              </a:pPr>
              <a:t>29.02.2024</a:t>
            </a:fld>
            <a:endParaRPr lang="ru-RU"/>
          </a:p>
        </p:txBody>
      </p:sp>
      <p:sp>
        <p:nvSpPr>
          <p:cNvPr id="8" name="Footer Placeholder 4"/>
          <p:cNvSpPr>
            <a:spLocks noGrp="1"/>
          </p:cNvSpPr>
          <p:nvPr>
            <p:ph type="ftr" sz="quarter" idx="15"/>
          </p:nvPr>
        </p:nvSpPr>
        <p:spPr/>
        <p:txBody>
          <a:bodyPr/>
          <a:lstStyle>
            <a:lvl1pPr>
              <a:defRPr/>
            </a:lvl1pPr>
          </a:lstStyle>
          <a:p>
            <a:pPr>
              <a:defRPr/>
            </a:pPr>
            <a:endParaRPr lang="ru-RU"/>
          </a:p>
        </p:txBody>
      </p:sp>
      <p:sp>
        <p:nvSpPr>
          <p:cNvPr id="9" name="Slide Number Placeholder 5"/>
          <p:cNvSpPr>
            <a:spLocks noGrp="1"/>
          </p:cNvSpPr>
          <p:nvPr>
            <p:ph type="sldNum" sz="quarter" idx="16"/>
          </p:nvPr>
        </p:nvSpPr>
        <p:spPr/>
        <p:txBody>
          <a:bodyPr/>
          <a:lstStyle>
            <a:lvl1pPr>
              <a:defRPr/>
            </a:lvl1pPr>
          </a:lstStyle>
          <a:p>
            <a:fld id="{79B92DA9-A0ED-49BE-95E9-0BD56AD49C3A}" type="slidenum">
              <a:rPr lang="ru-RU"/>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5" name="Date Placeholder 3"/>
          <p:cNvSpPr>
            <a:spLocks noGrp="1"/>
          </p:cNvSpPr>
          <p:nvPr>
            <p:ph type="dt" sz="half" idx="14"/>
          </p:nvPr>
        </p:nvSpPr>
        <p:spPr/>
        <p:txBody>
          <a:bodyPr/>
          <a:lstStyle>
            <a:lvl1pPr>
              <a:defRPr/>
            </a:lvl1pPr>
          </a:lstStyle>
          <a:p>
            <a:pPr>
              <a:defRPr/>
            </a:pPr>
            <a:fld id="{2F241D70-757A-4854-A165-2F10D733F661}" type="datetimeFigureOut">
              <a:rPr lang="ru-RU"/>
              <a:pPr>
                <a:defRPr/>
              </a:pPr>
              <a:t>29.02.2024</a:t>
            </a:fld>
            <a:endParaRPr lang="ru-RU"/>
          </a:p>
        </p:txBody>
      </p:sp>
      <p:sp>
        <p:nvSpPr>
          <p:cNvPr id="6" name="Footer Placeholder 4"/>
          <p:cNvSpPr>
            <a:spLocks noGrp="1"/>
          </p:cNvSpPr>
          <p:nvPr>
            <p:ph type="ftr" sz="quarter" idx="15"/>
          </p:nvPr>
        </p:nvSpPr>
        <p:spPr/>
        <p:txBody>
          <a:bodyPr/>
          <a:lstStyle>
            <a:lvl1pPr>
              <a:defRPr/>
            </a:lvl1pPr>
          </a:lstStyle>
          <a:p>
            <a:pPr>
              <a:defRPr/>
            </a:pPr>
            <a:endParaRPr lang="ru-RU"/>
          </a:p>
        </p:txBody>
      </p:sp>
      <p:sp>
        <p:nvSpPr>
          <p:cNvPr id="7" name="Slide Number Placeholder 5"/>
          <p:cNvSpPr>
            <a:spLocks noGrp="1"/>
          </p:cNvSpPr>
          <p:nvPr>
            <p:ph type="sldNum" sz="quarter" idx="16"/>
          </p:nvPr>
        </p:nvSpPr>
        <p:spPr/>
        <p:txBody>
          <a:bodyPr/>
          <a:lstStyle>
            <a:lvl1pPr>
              <a:defRPr/>
            </a:lvl1pPr>
          </a:lstStyle>
          <a:p>
            <a:fld id="{F00CCE6E-3641-4AA1-AC0F-8ECDC1E19EA6}" type="slidenum">
              <a:rPr lang="ru-RU"/>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EF47D0BF-F700-409D-B27F-BD8479D691AF}" type="datetimeFigureOut">
              <a:rPr lang="ru-RU"/>
              <a:pPr>
                <a:defRPr/>
              </a:pPr>
              <a:t>29.02.2024</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fld id="{BA13AC9B-A128-43B2-901A-57825787B87A}" type="slidenum">
              <a:rPr lang="ru-RU"/>
              <a:pPr/>
              <a:t>‹#›</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3008EBFB-B7C4-4F26-8697-4063707F5912}" type="datetimeFigureOut">
              <a:rPr lang="ru-RU"/>
              <a:pPr>
                <a:defRPr/>
              </a:pPr>
              <a:t>29.02.2024</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fld id="{B4D81935-10E4-44B2-B83F-8DD5954A9701}" type="slidenum">
              <a:rPr lang="ru-RU"/>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1BC650B1-FB36-44B9-9698-84E378C73040}" type="datetimeFigureOut">
              <a:rPr lang="ru-RU"/>
              <a:pPr>
                <a:defRPr/>
              </a:pPr>
              <a:t>29.02.2024</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fld id="{12E7CE53-70C3-4265-913F-9ED7409AEF00}" type="slidenum">
              <a:rPr lang="ru-RU"/>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fld id="{8865A5DB-523B-4A19-AD02-A8EC6CB3B70F}" type="datetimeFigureOut">
              <a:rPr lang="ru-RU"/>
              <a:pPr>
                <a:defRPr/>
              </a:pPr>
              <a:t>29.02.2024</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fld id="{E7A506BD-FD6D-4AD4-B4DA-AA814E502355}" type="slidenum">
              <a:rPr lang="ru-RU"/>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3"/>
          <p:cNvSpPr>
            <a:spLocks noGrp="1"/>
          </p:cNvSpPr>
          <p:nvPr>
            <p:ph type="dt" sz="half" idx="10"/>
          </p:nvPr>
        </p:nvSpPr>
        <p:spPr/>
        <p:txBody>
          <a:bodyPr/>
          <a:lstStyle>
            <a:lvl1pPr>
              <a:defRPr/>
            </a:lvl1pPr>
          </a:lstStyle>
          <a:p>
            <a:pPr>
              <a:defRPr/>
            </a:pPr>
            <a:fld id="{575D5A82-81A3-49B8-9E1A-09CED065AE37}" type="datetimeFigureOut">
              <a:rPr lang="ru-RU"/>
              <a:pPr>
                <a:defRPr/>
              </a:pPr>
              <a:t>29.02.2024</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fld id="{2CE2E993-2942-4313-808F-B1391859737E}" type="slidenum">
              <a:rPr lang="ru-RU"/>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A1ACDFE9-3C84-4016-92E4-401657B15418}" type="datetimeFigureOut">
              <a:rPr lang="ru-RU"/>
              <a:pPr>
                <a:defRPr/>
              </a:pPr>
              <a:t>29.02.2024</a:t>
            </a:fld>
            <a:endParaRPr lang="ru-RU"/>
          </a:p>
        </p:txBody>
      </p:sp>
      <p:sp>
        <p:nvSpPr>
          <p:cNvPr id="8" name="Footer Placeholder 4"/>
          <p:cNvSpPr>
            <a:spLocks noGrp="1"/>
          </p:cNvSpPr>
          <p:nvPr>
            <p:ph type="ftr" sz="quarter" idx="11"/>
          </p:nvPr>
        </p:nvSpPr>
        <p:spPr/>
        <p:txBody>
          <a:bodyPr/>
          <a:lstStyle>
            <a:lvl1pPr>
              <a:defRPr/>
            </a:lvl1pPr>
          </a:lstStyle>
          <a:p>
            <a:pPr>
              <a:defRPr/>
            </a:pPr>
            <a:endParaRPr lang="ru-RU"/>
          </a:p>
        </p:txBody>
      </p:sp>
      <p:sp>
        <p:nvSpPr>
          <p:cNvPr id="9" name="Slide Number Placeholder 5"/>
          <p:cNvSpPr>
            <a:spLocks noGrp="1"/>
          </p:cNvSpPr>
          <p:nvPr>
            <p:ph type="sldNum" sz="quarter" idx="12"/>
          </p:nvPr>
        </p:nvSpPr>
        <p:spPr/>
        <p:txBody>
          <a:bodyPr/>
          <a:lstStyle>
            <a:lvl1pPr>
              <a:defRPr/>
            </a:lvl1pPr>
          </a:lstStyle>
          <a:p>
            <a:fld id="{99A76EA5-3436-4302-9CCE-4C91C200A57C}" type="slidenum">
              <a:rPr lang="ru-RU"/>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fld id="{D62A8A6D-B9AC-4705-9825-E79204A47F2A}" type="datetimeFigureOut">
              <a:rPr lang="ru-RU"/>
              <a:pPr>
                <a:defRPr/>
              </a:pPr>
              <a:t>29.02.2024</a:t>
            </a:fld>
            <a:endParaRPr lang="ru-RU"/>
          </a:p>
        </p:txBody>
      </p:sp>
      <p:sp>
        <p:nvSpPr>
          <p:cNvPr id="4" name="Footer Placeholder 4"/>
          <p:cNvSpPr>
            <a:spLocks noGrp="1"/>
          </p:cNvSpPr>
          <p:nvPr>
            <p:ph type="ftr" sz="quarter" idx="11"/>
          </p:nvPr>
        </p:nvSpPr>
        <p:spPr/>
        <p:txBody>
          <a:bodyPr/>
          <a:lstStyle>
            <a:lvl1pPr>
              <a:defRPr/>
            </a:lvl1pPr>
          </a:lstStyle>
          <a:p>
            <a:pPr>
              <a:defRPr/>
            </a:pPr>
            <a:endParaRPr lang="ru-RU"/>
          </a:p>
        </p:txBody>
      </p:sp>
      <p:sp>
        <p:nvSpPr>
          <p:cNvPr id="5" name="Slide Number Placeholder 5"/>
          <p:cNvSpPr>
            <a:spLocks noGrp="1"/>
          </p:cNvSpPr>
          <p:nvPr>
            <p:ph type="sldNum" sz="quarter" idx="12"/>
          </p:nvPr>
        </p:nvSpPr>
        <p:spPr/>
        <p:txBody>
          <a:bodyPr/>
          <a:lstStyle>
            <a:lvl1pPr>
              <a:defRPr/>
            </a:lvl1pPr>
          </a:lstStyle>
          <a:p>
            <a:fld id="{E124868F-8F89-4364-B0AF-309D61B986B2}" type="slidenum">
              <a:rPr lang="ru-RU"/>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EB5C4FE-E16E-4BE1-93FD-3A602FBA9404}" type="datetimeFigureOut">
              <a:rPr lang="ru-RU"/>
              <a:pPr>
                <a:defRPr/>
              </a:pPr>
              <a:t>29.02.2024</a:t>
            </a:fld>
            <a:endParaRPr lang="ru-RU"/>
          </a:p>
        </p:txBody>
      </p:sp>
      <p:sp>
        <p:nvSpPr>
          <p:cNvPr id="3" name="Footer Placeholder 4"/>
          <p:cNvSpPr>
            <a:spLocks noGrp="1"/>
          </p:cNvSpPr>
          <p:nvPr>
            <p:ph type="ftr" sz="quarter" idx="11"/>
          </p:nvPr>
        </p:nvSpPr>
        <p:spPr/>
        <p:txBody>
          <a:bodyPr/>
          <a:lstStyle>
            <a:lvl1pPr>
              <a:defRPr/>
            </a:lvl1pPr>
          </a:lstStyle>
          <a:p>
            <a:pPr>
              <a:defRPr/>
            </a:pPr>
            <a:endParaRPr lang="ru-RU"/>
          </a:p>
        </p:txBody>
      </p:sp>
      <p:sp>
        <p:nvSpPr>
          <p:cNvPr id="4" name="Slide Number Placeholder 5"/>
          <p:cNvSpPr>
            <a:spLocks noGrp="1"/>
          </p:cNvSpPr>
          <p:nvPr>
            <p:ph type="sldNum" sz="quarter" idx="12"/>
          </p:nvPr>
        </p:nvSpPr>
        <p:spPr/>
        <p:txBody>
          <a:bodyPr/>
          <a:lstStyle>
            <a:lvl1pPr>
              <a:defRPr/>
            </a:lvl1pPr>
          </a:lstStyle>
          <a:p>
            <a:fld id="{2477BDCF-0CB5-44E6-9A2F-173D065176EE}" type="slidenum">
              <a:rPr lang="ru-RU"/>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D0C20324-2C1D-4738-BA2D-7256B44EFC45}" type="datetimeFigureOut">
              <a:rPr lang="ru-RU"/>
              <a:pPr>
                <a:defRPr/>
              </a:pPr>
              <a:t>29.02.2024</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fld id="{AB693DF8-D011-44EF-BC77-6C4C0BFA38EA}" type="slidenum">
              <a:rPr lang="ru-RU"/>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C515E96C-C4DE-41EA-A91B-B237C7A7E071}" type="datetimeFigureOut">
              <a:rPr lang="ru-RU"/>
              <a:pPr>
                <a:defRPr/>
              </a:pPr>
              <a:t>29.02.2024</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fld id="{B7CD1825-3612-4A84-AD7D-770D2AB13688}" type="slidenum">
              <a:rPr lang="ru-RU"/>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43"/>
          <p:cNvGrpSpPr>
            <a:grpSpLocks/>
          </p:cNvGrpSpPr>
          <p:nvPr/>
        </p:nvGrpSpPr>
        <p:grpSpPr bwMode="auto">
          <a:xfrm>
            <a:off x="0" y="-7938"/>
            <a:ext cx="12192000" cy="6865938"/>
            <a:chOff x="0" y="-8467"/>
            <a:chExt cx="12192000" cy="6866467"/>
          </a:xfrm>
        </p:grpSpPr>
        <p:cxnSp>
          <p:nvCxnSpPr>
            <p:cNvPr id="20" name="Straight Connector 19"/>
            <p:cNvCxnSpPr/>
            <p:nvPr/>
          </p:nvCxnSpPr>
          <p:spPr>
            <a:xfrm>
              <a:off x="9371013" y="-528"/>
              <a:ext cx="1219200" cy="6858528"/>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4738" y="3681168"/>
              <a:ext cx="4764087" cy="3176832"/>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2100" y="-8467"/>
              <a:ext cx="3006725"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2788" y="-8467"/>
              <a:ext cx="2589212"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863" y="3047706"/>
              <a:ext cx="3259137" cy="3810294"/>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5"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188" y="-8467"/>
              <a:ext cx="1290637"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9463" y="-8467"/>
              <a:ext cx="1249362"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138" y="3589086"/>
              <a:ext cx="1817687" cy="3268914"/>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2981"/>
              <a:ext cx="449263" cy="2845019"/>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1027" name="Title Placeholder 1"/>
          <p:cNvSpPr>
            <a:spLocks noGrp="1"/>
          </p:cNvSpPr>
          <p:nvPr>
            <p:ph type="title"/>
          </p:nvPr>
        </p:nvSpPr>
        <p:spPr bwMode="auto">
          <a:xfrm>
            <a:off x="677863" y="609600"/>
            <a:ext cx="8596312" cy="1320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заголовка</a:t>
            </a:r>
            <a:endParaRPr lang="en-US" smtClean="0"/>
          </a:p>
        </p:txBody>
      </p:sp>
      <p:sp>
        <p:nvSpPr>
          <p:cNvPr id="1028" name="Text Placeholder 2"/>
          <p:cNvSpPr>
            <a:spLocks noGrp="1"/>
          </p:cNvSpPr>
          <p:nvPr>
            <p:ph type="body" idx="1"/>
          </p:nvPr>
        </p:nvSpPr>
        <p:spPr bwMode="auto">
          <a:xfrm>
            <a:off x="677863" y="2160588"/>
            <a:ext cx="8596312" cy="3881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7205663" y="6042025"/>
            <a:ext cx="911225" cy="365125"/>
          </a:xfrm>
          <a:prstGeom prst="rect">
            <a:avLst/>
          </a:prstGeom>
        </p:spPr>
        <p:txBody>
          <a:bodyPr vert="horz" lIns="91440" tIns="45720" rIns="91440" bIns="45720" rtlCol="0" anchor="ctr"/>
          <a:lstStyle>
            <a:lvl1pPr algn="r" eaLnBrk="1" fontAlgn="auto" hangingPunct="1">
              <a:spcBef>
                <a:spcPts val="0"/>
              </a:spcBef>
              <a:spcAft>
                <a:spcPts val="0"/>
              </a:spcAft>
              <a:defRPr sz="900" smtClean="0">
                <a:solidFill>
                  <a:schemeClr val="tx1">
                    <a:tint val="75000"/>
                  </a:schemeClr>
                </a:solidFill>
                <a:latin typeface="+mn-lt"/>
              </a:defRPr>
            </a:lvl1pPr>
          </a:lstStyle>
          <a:p>
            <a:pPr>
              <a:defRPr/>
            </a:pPr>
            <a:fld id="{A0BDF82E-EB9A-4810-9DE8-F3E6D3642F90}" type="datetimeFigureOut">
              <a:rPr lang="ru-RU"/>
              <a:pPr>
                <a:defRPr/>
              </a:pPr>
              <a:t>29.02.2024</a:t>
            </a:fld>
            <a:endParaRPr lang="ru-RU"/>
          </a:p>
        </p:txBody>
      </p:sp>
      <p:sp>
        <p:nvSpPr>
          <p:cNvPr id="5" name="Footer Placeholder 4"/>
          <p:cNvSpPr>
            <a:spLocks noGrp="1"/>
          </p:cNvSpPr>
          <p:nvPr>
            <p:ph type="ftr" sz="quarter" idx="3"/>
          </p:nvPr>
        </p:nvSpPr>
        <p:spPr>
          <a:xfrm>
            <a:off x="677863" y="6042025"/>
            <a:ext cx="6297612"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schemeClr val="tx1">
                    <a:tint val="75000"/>
                  </a:schemeClr>
                </a:solidFill>
                <a:latin typeface="+mn-lt"/>
              </a:defRPr>
            </a:lvl1pPr>
          </a:lstStyle>
          <a:p>
            <a:pPr>
              <a:defRPr/>
            </a:pPr>
            <a:endParaRPr lang="ru-RU"/>
          </a:p>
        </p:txBody>
      </p:sp>
      <p:sp>
        <p:nvSpPr>
          <p:cNvPr id="6" name="Slide Number Placeholder 5"/>
          <p:cNvSpPr>
            <a:spLocks noGrp="1"/>
          </p:cNvSpPr>
          <p:nvPr>
            <p:ph type="sldNum" sz="quarter" idx="4"/>
          </p:nvPr>
        </p:nvSpPr>
        <p:spPr>
          <a:xfrm>
            <a:off x="8589963" y="6042025"/>
            <a:ext cx="684212"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chemeClr val="accent1"/>
                </a:solidFill>
              </a:defRPr>
            </a:lvl1pPr>
          </a:lstStyle>
          <a:p>
            <a:fld id="{B005A1CC-1085-4EFF-88E3-1C558EDAA44A}" type="slidenum">
              <a:rPr lang="ru-RU"/>
              <a:pPr/>
              <a:t>‹#›</a:t>
            </a:fld>
            <a:endParaRPr lang="ru-RU"/>
          </a:p>
        </p:txBody>
      </p:sp>
    </p:spTree>
  </p:cSld>
  <p:clrMap bg1="lt1" tx1="dk1" bg2="lt2" tx2="dk2" accent1="accent1" accent2="accent2" accent3="accent3" accent4="accent4" accent5="accent5" accent6="accent6" hlink="hlink" folHlink="folHlink"/>
  <p:sldLayoutIdLst>
    <p:sldLayoutId id="2147483710"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11" r:id="rId11"/>
    <p:sldLayoutId id="2147483706" r:id="rId12"/>
    <p:sldLayoutId id="2147483712" r:id="rId13"/>
    <p:sldLayoutId id="2147483707" r:id="rId14"/>
    <p:sldLayoutId id="2147483708" r:id="rId15"/>
    <p:sldLayoutId id="2147483709" r:id="rId16"/>
  </p:sldLayoutIdLst>
  <p:txStyles>
    <p:titleStyle>
      <a:lvl1pPr algn="l" defTabSz="457200" rtl="0" fontAlgn="base">
        <a:spcBef>
          <a:spcPct val="0"/>
        </a:spcBef>
        <a:spcAft>
          <a:spcPct val="0"/>
        </a:spcAft>
        <a:defRPr sz="3600" kern="1200">
          <a:solidFill>
            <a:schemeClr val="accent1"/>
          </a:solidFill>
          <a:latin typeface="+mj-lt"/>
          <a:ea typeface="+mj-ea"/>
          <a:cs typeface="+mj-cs"/>
        </a:defRPr>
      </a:lvl1pPr>
      <a:lvl2pPr algn="l" defTabSz="457200" rtl="0" fontAlgn="base">
        <a:spcBef>
          <a:spcPct val="0"/>
        </a:spcBef>
        <a:spcAft>
          <a:spcPct val="0"/>
        </a:spcAft>
        <a:defRPr sz="3600">
          <a:solidFill>
            <a:schemeClr val="accent1"/>
          </a:solidFill>
          <a:latin typeface="Trebuchet MS" pitchFamily="34" charset="0"/>
        </a:defRPr>
      </a:lvl2pPr>
      <a:lvl3pPr algn="l" defTabSz="457200" rtl="0" fontAlgn="base">
        <a:spcBef>
          <a:spcPct val="0"/>
        </a:spcBef>
        <a:spcAft>
          <a:spcPct val="0"/>
        </a:spcAft>
        <a:defRPr sz="3600">
          <a:solidFill>
            <a:schemeClr val="accent1"/>
          </a:solidFill>
          <a:latin typeface="Trebuchet MS" pitchFamily="34" charset="0"/>
        </a:defRPr>
      </a:lvl3pPr>
      <a:lvl4pPr algn="l" defTabSz="457200" rtl="0" fontAlgn="base">
        <a:spcBef>
          <a:spcPct val="0"/>
        </a:spcBef>
        <a:spcAft>
          <a:spcPct val="0"/>
        </a:spcAft>
        <a:defRPr sz="3600">
          <a:solidFill>
            <a:schemeClr val="accent1"/>
          </a:solidFill>
          <a:latin typeface="Trebuchet MS" pitchFamily="34" charset="0"/>
        </a:defRPr>
      </a:lvl4pPr>
      <a:lvl5pPr algn="l" defTabSz="457200" rtl="0" fontAlgn="base">
        <a:spcBef>
          <a:spcPct val="0"/>
        </a:spcBef>
        <a:spcAft>
          <a:spcPct val="0"/>
        </a:spcAft>
        <a:defRPr sz="3600">
          <a:solidFill>
            <a:schemeClr val="accent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fontAlgn="base">
        <a:spcBef>
          <a:spcPts val="1000"/>
        </a:spcBef>
        <a:spcAft>
          <a:spcPct val="0"/>
        </a:spcAft>
        <a:buClr>
          <a:schemeClr val="accent1"/>
        </a:buClr>
        <a:buSzPct val="80000"/>
        <a:buFont typeface="Wingdings 3" pitchFamily="18" charset="2"/>
        <a:buChar char=""/>
        <a:defRPr kern="1200">
          <a:solidFill>
            <a:srgbClr val="404040"/>
          </a:solidFill>
          <a:latin typeface="+mn-lt"/>
          <a:ea typeface="+mn-ea"/>
          <a:cs typeface="+mn-cs"/>
        </a:defRPr>
      </a:lvl1pPr>
      <a:lvl2pPr marL="742950" indent="-285750" algn="l" defTabSz="457200" rtl="0" fontAlgn="base">
        <a:spcBef>
          <a:spcPts val="1000"/>
        </a:spcBef>
        <a:spcAft>
          <a:spcPct val="0"/>
        </a:spcAft>
        <a:buClr>
          <a:schemeClr val="accent1"/>
        </a:buClr>
        <a:buSzPct val="80000"/>
        <a:buFont typeface="Wingdings 3" pitchFamily="18" charset="2"/>
        <a:buChar char=""/>
        <a:defRPr sz="1600" kern="1200">
          <a:solidFill>
            <a:srgbClr val="404040"/>
          </a:solidFill>
          <a:latin typeface="+mn-lt"/>
          <a:ea typeface="+mn-ea"/>
          <a:cs typeface="+mn-cs"/>
        </a:defRPr>
      </a:lvl2pPr>
      <a:lvl3pPr marL="1143000" indent="-228600" algn="l" defTabSz="457200" rtl="0" fontAlgn="base">
        <a:spcBef>
          <a:spcPts val="1000"/>
        </a:spcBef>
        <a:spcAft>
          <a:spcPct val="0"/>
        </a:spcAft>
        <a:buClr>
          <a:schemeClr val="accent1"/>
        </a:buClr>
        <a:buSzPct val="80000"/>
        <a:buFont typeface="Wingdings 3" pitchFamily="18" charset="2"/>
        <a:buChar char=""/>
        <a:defRPr sz="1400" kern="1200">
          <a:solidFill>
            <a:srgbClr val="404040"/>
          </a:solidFill>
          <a:latin typeface="+mn-lt"/>
          <a:ea typeface="+mn-ea"/>
          <a:cs typeface="+mn-cs"/>
        </a:defRPr>
      </a:lvl3pPr>
      <a:lvl4pPr marL="1600200" indent="-228600" algn="l" defTabSz="457200" rtl="0" fontAlgn="base">
        <a:spcBef>
          <a:spcPts val="1000"/>
        </a:spcBef>
        <a:spcAft>
          <a:spcPct val="0"/>
        </a:spcAft>
        <a:buClr>
          <a:schemeClr val="accent1"/>
        </a:buClr>
        <a:buSzPct val="80000"/>
        <a:buFont typeface="Wingdings 3" pitchFamily="18" charset="2"/>
        <a:buChar char=""/>
        <a:defRPr sz="1200" kern="1200">
          <a:solidFill>
            <a:srgbClr val="404040"/>
          </a:solidFill>
          <a:latin typeface="+mn-lt"/>
          <a:ea typeface="+mn-ea"/>
          <a:cs typeface="+mn-cs"/>
        </a:defRPr>
      </a:lvl4pPr>
      <a:lvl5pPr marL="2057400" indent="-228600" algn="l" defTabSz="457200" rtl="0" fontAlgn="base">
        <a:spcBef>
          <a:spcPts val="1000"/>
        </a:spcBef>
        <a:spcAft>
          <a:spcPct val="0"/>
        </a:spcAft>
        <a:buClr>
          <a:schemeClr val="accent1"/>
        </a:buClr>
        <a:buSzPct val="80000"/>
        <a:buFont typeface="Wingdings 3"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1"/>
          <p:cNvSpPr>
            <a:spLocks noGrp="1"/>
          </p:cNvSpPr>
          <p:nvPr>
            <p:ph type="ctrTitle"/>
          </p:nvPr>
        </p:nvSpPr>
        <p:spPr>
          <a:xfrm>
            <a:off x="1506538" y="2405063"/>
            <a:ext cx="7767637" cy="1646237"/>
          </a:xfrm>
        </p:spPr>
        <p:txBody>
          <a:bodyPr/>
          <a:lstStyle/>
          <a:p>
            <a:r>
              <a:rPr lang="ro-MO" dirty="0" smtClean="0"/>
              <a:t>Atragerea investițiilor prin proiecte în raionul Ungheni 2022-2023</a:t>
            </a:r>
            <a:endParaRPr lang="ru-RU" dirty="0" smtClean="0"/>
          </a:p>
        </p:txBody>
      </p:sp>
      <p:sp>
        <p:nvSpPr>
          <p:cNvPr id="3" name="Подзаголовок 2"/>
          <p:cNvSpPr>
            <a:spLocks noGrp="1"/>
          </p:cNvSpPr>
          <p:nvPr>
            <p:ph type="subTitle" idx="1"/>
          </p:nvPr>
        </p:nvSpPr>
        <p:spPr>
          <a:xfrm>
            <a:off x="1506538" y="4051300"/>
            <a:ext cx="7767637" cy="1096963"/>
          </a:xfrm>
        </p:spPr>
        <p:txBody>
          <a:bodyPr rtlCol="0">
            <a:normAutofit/>
          </a:bodyPr>
          <a:lstStyle/>
          <a:p>
            <a:pPr fontAlgn="auto">
              <a:spcAft>
                <a:spcPts val="0"/>
              </a:spcAft>
              <a:buFont typeface="Wingdings 3" charset="2"/>
              <a:buNone/>
              <a:defRPr/>
            </a:pPr>
            <a:r>
              <a:rPr lang="x-none" b="1" dirty="0" smtClean="0"/>
              <a:t>Raportor Petre Violeta ,</a:t>
            </a:r>
          </a:p>
          <a:p>
            <a:pPr fontAlgn="auto">
              <a:spcAft>
                <a:spcPts val="0"/>
              </a:spcAft>
              <a:buFont typeface="Wingdings 3" charset="2"/>
              <a:buNone/>
              <a:defRPr/>
            </a:pPr>
            <a:r>
              <a:rPr lang="x-none" b="1" dirty="0" smtClean="0"/>
              <a:t> sef Centru de Resurse </a:t>
            </a:r>
            <a:r>
              <a:rPr lang="x-none" b="1" smtClean="0"/>
              <a:t>și </a:t>
            </a:r>
            <a:r>
              <a:rPr lang="ro-RO" b="1" dirty="0" smtClean="0"/>
              <a:t>A</a:t>
            </a:r>
            <a:r>
              <a:rPr lang="x-none" b="1" smtClean="0"/>
              <a:t>tragere </a:t>
            </a:r>
            <a:r>
              <a:rPr lang="x-none" b="1" dirty="0" smtClean="0"/>
              <a:t>a Investițiilor</a:t>
            </a:r>
            <a:endParaRPr lang="ru-RU"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Заголовок 1"/>
          <p:cNvSpPr>
            <a:spLocks noGrp="1"/>
          </p:cNvSpPr>
          <p:nvPr>
            <p:ph type="title"/>
          </p:nvPr>
        </p:nvSpPr>
        <p:spPr/>
        <p:txBody>
          <a:bodyPr/>
          <a:lstStyle/>
          <a:p>
            <a:pPr algn="ctr"/>
            <a:r>
              <a:rPr lang="ro-RO" dirty="0" smtClean="0"/>
              <a:t>Programul Satul European</a:t>
            </a:r>
            <a:endParaRPr lang="ru-RU" dirty="0" smtClean="0"/>
          </a:p>
        </p:txBody>
      </p:sp>
      <p:sp>
        <p:nvSpPr>
          <p:cNvPr id="17411" name="Объект 2"/>
          <p:cNvSpPr>
            <a:spLocks noGrp="1"/>
          </p:cNvSpPr>
          <p:nvPr>
            <p:ph idx="1"/>
          </p:nvPr>
        </p:nvSpPr>
        <p:spPr/>
        <p:txBody>
          <a:bodyPr/>
          <a:lstStyle/>
          <a:p>
            <a:r>
              <a:rPr lang="ro-RO" sz="3600" dirty="0" smtClean="0"/>
              <a:t>19 </a:t>
            </a:r>
            <a:r>
              <a:rPr lang="ro-RO" sz="3600" dirty="0" err="1" smtClean="0"/>
              <a:t>proiecte-</a:t>
            </a:r>
            <a:r>
              <a:rPr lang="ro-RO" sz="3600" dirty="0" smtClean="0"/>
              <a:t> I apel</a:t>
            </a:r>
          </a:p>
          <a:p>
            <a:r>
              <a:rPr lang="ro-RO" sz="3600" dirty="0" smtClean="0"/>
              <a:t>24 </a:t>
            </a:r>
            <a:r>
              <a:rPr lang="ro-RO" sz="3600" dirty="0" err="1" smtClean="0"/>
              <a:t>proiecte-</a:t>
            </a:r>
            <a:r>
              <a:rPr lang="ro-RO" sz="3600" dirty="0" smtClean="0"/>
              <a:t> Satul european expres</a:t>
            </a:r>
          </a:p>
          <a:p>
            <a:r>
              <a:rPr lang="ro-RO" sz="3600" dirty="0" err="1" smtClean="0"/>
              <a:t>Prezent-</a:t>
            </a:r>
            <a:r>
              <a:rPr lang="ro-RO" sz="3600" dirty="0" smtClean="0"/>
              <a:t> acordarea asistenței primarilor pentru participare la Programul Satul European 2</a:t>
            </a:r>
            <a:endParaRPr lang="ru-RU" sz="3600"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Заголовок 1"/>
          <p:cNvSpPr>
            <a:spLocks noGrp="1"/>
          </p:cNvSpPr>
          <p:nvPr>
            <p:ph type="title"/>
          </p:nvPr>
        </p:nvSpPr>
        <p:spPr/>
        <p:txBody>
          <a:bodyPr/>
          <a:lstStyle/>
          <a:p>
            <a:pPr algn="ctr"/>
            <a:r>
              <a:rPr lang="ro-MO" i="1" dirty="0" smtClean="0"/>
              <a:t>,,Sporirea Eficienței Energetice a Liceului Teoretic Mihai Eminescu"</a:t>
            </a:r>
            <a:endParaRPr lang="ru-RU" dirty="0" smtClean="0"/>
          </a:p>
        </p:txBody>
      </p:sp>
      <p:sp>
        <p:nvSpPr>
          <p:cNvPr id="17411" name="Объект 2"/>
          <p:cNvSpPr>
            <a:spLocks noGrp="1"/>
          </p:cNvSpPr>
          <p:nvPr>
            <p:ph idx="1"/>
          </p:nvPr>
        </p:nvSpPr>
        <p:spPr/>
        <p:txBody>
          <a:bodyPr/>
          <a:lstStyle/>
          <a:p>
            <a:r>
              <a:rPr lang="vi-VN" dirty="0" smtClean="0"/>
              <a:t>Valoarea totală a proiectului „Sporirea eficienței energetice a Liceului Teoretic „Mihai Eminescu" din mun. Ungheni" constituie cca 3.000.000 Euro, dintre care 2.900.000 Euro - oferiți nerambursabil de UE, și 98.000 Euro - contribuție locală. </a:t>
            </a:r>
            <a:endParaRPr lang="ro-RO" dirty="0" smtClean="0"/>
          </a:p>
          <a:p>
            <a:r>
              <a:rPr lang="vi-VN" dirty="0" smtClean="0"/>
              <a:t>lucrări de termoizolare a anvelopei clădirii (pereților, planșeu subsol, acoperiș - 12.636,89 m²), schimbarea tâmplăriei de ferestre și uși(1.545,15 m²), instalarea a 32 de panouri fotovoltaice, capacitate de 10 kw pentru asigurarea clădirii cu energie regenerabilă, instalarea sistemului de ventilare cu recuperarea căldurii, modernizarea cantinei și dotarea ei cu utilaj eficient energetic, modernizare a blocurilor sanitare, renovarea curții și alte lucrări</a:t>
            </a:r>
            <a:endParaRPr lang="ro-RO" dirty="0" smtClean="0"/>
          </a:p>
          <a:p>
            <a:r>
              <a:rPr lang="vi-VN" dirty="0" smtClean="0"/>
              <a:t> îmbunătăți</a:t>
            </a:r>
            <a:r>
              <a:rPr lang="ro-RO" dirty="0" smtClean="0"/>
              <a:t>rea</a:t>
            </a:r>
            <a:r>
              <a:rPr lang="vi-VN" dirty="0" smtClean="0"/>
              <a:t> condițiil</a:t>
            </a:r>
            <a:r>
              <a:rPr lang="ro-RO" dirty="0" smtClean="0"/>
              <a:t>or</a:t>
            </a:r>
            <a:r>
              <a:rPr lang="vi-VN" dirty="0" smtClean="0"/>
              <a:t> de studii și lucru pentru aproximativ 1200 de elevi și peste 100 de cadre didactice.</a:t>
            </a:r>
            <a:endParaRPr lang="ru-RU"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Заголовок 1"/>
          <p:cNvSpPr>
            <a:spLocks noGrp="1"/>
          </p:cNvSpPr>
          <p:nvPr>
            <p:ph type="title"/>
          </p:nvPr>
        </p:nvSpPr>
        <p:spPr/>
        <p:txBody>
          <a:bodyPr/>
          <a:lstStyle/>
          <a:p>
            <a:pPr algn="ctr"/>
            <a:r>
              <a:rPr lang="ro-MO" i="1" dirty="0" smtClean="0"/>
              <a:t>,,Sporirea Eficienței Energetice a Liceului Teoretic Mihai Eminescu"</a:t>
            </a:r>
            <a:endParaRPr lang="ru-RU" dirty="0" smtClean="0"/>
          </a:p>
        </p:txBody>
      </p:sp>
      <p:pic>
        <p:nvPicPr>
          <p:cNvPr id="40962" name="Picture 2"/>
          <p:cNvPicPr>
            <a:picLocks noGrp="1" noChangeAspect="1" noChangeArrowheads="1"/>
          </p:cNvPicPr>
          <p:nvPr>
            <p:ph idx="1"/>
          </p:nvPr>
        </p:nvPicPr>
        <p:blipFill>
          <a:blip r:embed="rId2" cstate="print"/>
          <a:srcRect/>
          <a:stretch>
            <a:fillRect/>
          </a:stretch>
        </p:blipFill>
        <p:spPr bwMode="auto">
          <a:xfrm>
            <a:off x="2064941" y="2160588"/>
            <a:ext cx="5822156" cy="3881437"/>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Заголовок 1"/>
          <p:cNvSpPr>
            <a:spLocks noGrp="1"/>
          </p:cNvSpPr>
          <p:nvPr>
            <p:ph type="title"/>
          </p:nvPr>
        </p:nvSpPr>
        <p:spPr/>
        <p:txBody>
          <a:bodyPr/>
          <a:lstStyle/>
          <a:p>
            <a:pPr algn="ctr"/>
            <a:r>
              <a:rPr lang="vi-VN" dirty="0" smtClean="0"/>
              <a:t>„EVA – Promovarea egalității de gen în raioanele Cahul și Ungheni”</a:t>
            </a:r>
            <a:endParaRPr lang="ru-RU" dirty="0" smtClean="0"/>
          </a:p>
        </p:txBody>
      </p:sp>
      <p:pic>
        <p:nvPicPr>
          <p:cNvPr id="43010" name="Picture 2"/>
          <p:cNvPicPr>
            <a:picLocks noGrp="1" noChangeAspect="1" noChangeArrowheads="1"/>
          </p:cNvPicPr>
          <p:nvPr>
            <p:ph idx="1"/>
          </p:nvPr>
        </p:nvPicPr>
        <p:blipFill>
          <a:blip r:embed="rId2" cstate="print"/>
          <a:srcRect/>
          <a:stretch>
            <a:fillRect/>
          </a:stretch>
        </p:blipFill>
        <p:spPr bwMode="auto">
          <a:xfrm>
            <a:off x="2064213" y="2160588"/>
            <a:ext cx="5823611" cy="3881437"/>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Заголовок 1"/>
          <p:cNvSpPr>
            <a:spLocks noGrp="1"/>
          </p:cNvSpPr>
          <p:nvPr>
            <p:ph type="title"/>
          </p:nvPr>
        </p:nvSpPr>
        <p:spPr/>
        <p:txBody>
          <a:bodyPr/>
          <a:lstStyle/>
          <a:p>
            <a:pPr algn="ctr"/>
            <a:r>
              <a:rPr lang="vi-VN" dirty="0" smtClean="0"/>
              <a:t>EVA – Promovarea egalității de gen în raioanele Cahul și Ungheni”</a:t>
            </a:r>
            <a:endParaRPr lang="ru-RU" dirty="0" smtClean="0"/>
          </a:p>
        </p:txBody>
      </p:sp>
      <p:sp>
        <p:nvSpPr>
          <p:cNvPr id="17411" name="Объект 2"/>
          <p:cNvSpPr>
            <a:spLocks noGrp="1"/>
          </p:cNvSpPr>
          <p:nvPr>
            <p:ph idx="1"/>
          </p:nvPr>
        </p:nvSpPr>
        <p:spPr/>
        <p:txBody>
          <a:bodyPr/>
          <a:lstStyle/>
          <a:p>
            <a:r>
              <a:rPr lang="vi-VN" dirty="0" smtClean="0"/>
              <a:t>crea</a:t>
            </a:r>
            <a:r>
              <a:rPr lang="ro-RO" dirty="0" smtClean="0"/>
              <a:t>rea</a:t>
            </a:r>
            <a:r>
              <a:rPr lang="vi-VN" dirty="0" smtClean="0"/>
              <a:t> primul</a:t>
            </a:r>
            <a:r>
              <a:rPr lang="ro-RO" dirty="0" smtClean="0"/>
              <a:t>ui</a:t>
            </a:r>
            <a:r>
              <a:rPr lang="vi-VN" dirty="0" smtClean="0"/>
              <a:t> Serviciu integrat din Republica Moldova ce oferă oricărei persoane adulte, care a fost victimă a violenței sexuale, posibilitatea de a beneficia de asistență medicală, legală, psihologică și socială într-o singură locație.</a:t>
            </a:r>
            <a:endParaRPr lang="ru-RU" dirty="0" smtClean="0"/>
          </a:p>
        </p:txBody>
      </p:sp>
      <p:sp>
        <p:nvSpPr>
          <p:cNvPr id="4" name="Текст 3"/>
          <p:cNvSpPr>
            <a:spLocks noGrp="1"/>
          </p:cNvSpPr>
          <p:nvPr>
            <p:ph type="body" sz="half" idx="2"/>
          </p:nvPr>
        </p:nvSpPr>
        <p:spPr/>
        <p:txBody>
          <a:bodyPr/>
          <a:lstStyle/>
          <a:p>
            <a:endParaRPr lang="ru-RU" dirty="0"/>
          </a:p>
        </p:txBody>
      </p:sp>
      <p:pic>
        <p:nvPicPr>
          <p:cNvPr id="44034" name="Picture 2"/>
          <p:cNvPicPr>
            <a:picLocks noChangeAspect="1" noChangeArrowheads="1"/>
          </p:cNvPicPr>
          <p:nvPr/>
        </p:nvPicPr>
        <p:blipFill>
          <a:blip r:embed="rId2" cstate="print"/>
          <a:srcRect/>
          <a:stretch>
            <a:fillRect/>
          </a:stretch>
        </p:blipFill>
        <p:spPr bwMode="auto">
          <a:xfrm>
            <a:off x="307008" y="2781744"/>
            <a:ext cx="6066900" cy="2855709"/>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Заголовок 1"/>
          <p:cNvSpPr>
            <a:spLocks noGrp="1"/>
          </p:cNvSpPr>
          <p:nvPr>
            <p:ph type="title"/>
          </p:nvPr>
        </p:nvSpPr>
        <p:spPr/>
        <p:txBody>
          <a:bodyPr/>
          <a:lstStyle/>
          <a:p>
            <a:r>
              <a:rPr lang="ro-MO" sz="2800" smtClean="0"/>
              <a:t>” Prestarea serviciilor de furnizare a energiei termice din biomasă prin dezvoltarea infrastructurii termoenergetice pe biomasă din raionul Ungheni”</a:t>
            </a:r>
            <a:endParaRPr lang="ru-RU" sz="2800" smtClean="0"/>
          </a:p>
        </p:txBody>
      </p:sp>
      <p:sp>
        <p:nvSpPr>
          <p:cNvPr id="21507" name="Объект 2"/>
          <p:cNvSpPr>
            <a:spLocks noGrp="1"/>
          </p:cNvSpPr>
          <p:nvPr>
            <p:ph idx="1"/>
          </p:nvPr>
        </p:nvSpPr>
        <p:spPr/>
        <p:txBody>
          <a:bodyPr/>
          <a:lstStyle/>
          <a:p>
            <a:r>
              <a:rPr lang="ro-MO" smtClean="0"/>
              <a:t>Finanțat de către Uniunea Europeană prin Programul Națiunilor Unite pentru Dezvoltare, Proiectul ”Energie și Biomasă în Moldova”</a:t>
            </a:r>
          </a:p>
          <a:p>
            <a:r>
              <a:rPr lang="ro-MO" smtClean="0"/>
              <a:t>Total-3 714 740, Partenerul public-2 132 025 lei, Partenerul privat- 1 182 715 lei</a:t>
            </a:r>
          </a:p>
          <a:p>
            <a:endParaRPr lang="ro-MO" smtClean="0"/>
          </a:p>
          <a:p>
            <a:pPr algn="ctr"/>
            <a:r>
              <a:rPr lang="ro-MO" sz="2400" b="1" smtClean="0"/>
              <a:t>Activități: </a:t>
            </a:r>
          </a:p>
          <a:p>
            <a:r>
              <a:rPr lang="ro-MO" smtClean="0"/>
              <a:t>Reparația a 5 sisteme de încălzire pe bază de biomasă</a:t>
            </a:r>
          </a:p>
          <a:p>
            <a:r>
              <a:rPr lang="ro-MO" smtClean="0"/>
              <a:t>Construirea și instalarea a 2 sisteme de încălzire pe bază de  biomasă</a:t>
            </a:r>
          </a:p>
          <a:p>
            <a:endParaRPr lang="ro-MO" smtClean="0"/>
          </a:p>
          <a:p>
            <a:endParaRPr lang="ru-RU"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Заголовок 1"/>
          <p:cNvSpPr>
            <a:spLocks noGrp="1"/>
          </p:cNvSpPr>
          <p:nvPr>
            <p:ph type="title"/>
          </p:nvPr>
        </p:nvSpPr>
        <p:spPr/>
        <p:txBody>
          <a:bodyPr/>
          <a:lstStyle/>
          <a:p>
            <a:pPr algn="ctr"/>
            <a:r>
              <a:rPr lang="ro-MO" smtClean="0"/>
              <a:t>Rezultate</a:t>
            </a:r>
            <a:endParaRPr lang="ru-RU" smtClean="0"/>
          </a:p>
        </p:txBody>
      </p:sp>
      <p:sp>
        <p:nvSpPr>
          <p:cNvPr id="22531" name="Объект 2"/>
          <p:cNvSpPr>
            <a:spLocks noGrp="1"/>
          </p:cNvSpPr>
          <p:nvPr>
            <p:ph idx="1"/>
          </p:nvPr>
        </p:nvSpPr>
        <p:spPr/>
        <p:txBody>
          <a:bodyPr/>
          <a:lstStyle/>
          <a:p>
            <a:r>
              <a:rPr lang="ro-MO" smtClean="0"/>
              <a:t>Eficientizarea energetică a clădirilor publice prin implementarea măsurilor alternative de livrare a agentului termic pe bază de biomasă. Încheierea unui contract de parteneriat public-privat pentruprestarea serviciilor de termoficare pe bază de biomasă.</a:t>
            </a:r>
            <a:endParaRPr lang="ru-RU"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Заголовок 1"/>
          <p:cNvSpPr>
            <a:spLocks noGrp="1"/>
          </p:cNvSpPr>
          <p:nvPr>
            <p:ph type="title"/>
          </p:nvPr>
        </p:nvSpPr>
        <p:spPr/>
        <p:txBody>
          <a:bodyPr/>
          <a:lstStyle/>
          <a:p>
            <a:pPr algn="ctr"/>
            <a:r>
              <a:rPr lang="ro-RO" sz="2000" b="1" dirty="0" smtClean="0">
                <a:solidFill>
                  <a:srgbClr val="0070C0"/>
                </a:solidFill>
              </a:rPr>
              <a:t>”Îmbunătăţirea calităţii şi capabilităţii acţiunilor comune de urgenţă în zona transfrontalieră”2 SOFT/4.2/146, </a:t>
            </a:r>
            <a:r>
              <a:rPr lang="en-US" sz="2000" b="1" dirty="0" err="1" smtClean="0">
                <a:solidFill>
                  <a:srgbClr val="0070C0"/>
                </a:solidFill>
              </a:rPr>
              <a:t>finanțat</a:t>
            </a:r>
            <a:r>
              <a:rPr lang="en-US" sz="2000" b="1" dirty="0" smtClean="0">
                <a:solidFill>
                  <a:srgbClr val="0070C0"/>
                </a:solidFill>
              </a:rPr>
              <a:t> de </a:t>
            </a:r>
            <a:r>
              <a:rPr lang="en-US" sz="2000" b="1" dirty="0" err="1" smtClean="0">
                <a:solidFill>
                  <a:srgbClr val="0070C0"/>
                </a:solidFill>
              </a:rPr>
              <a:t>către</a:t>
            </a:r>
            <a:r>
              <a:rPr lang="en-US" sz="2000" b="1" dirty="0" smtClean="0">
                <a:solidFill>
                  <a:srgbClr val="0070C0"/>
                </a:solidFill>
              </a:rPr>
              <a:t> </a:t>
            </a:r>
            <a:r>
              <a:rPr lang="en-US" sz="2000" b="1" dirty="0" err="1" smtClean="0">
                <a:solidFill>
                  <a:srgbClr val="0070C0"/>
                </a:solidFill>
              </a:rPr>
              <a:t>Uniunea</a:t>
            </a:r>
            <a:r>
              <a:rPr lang="en-US" sz="2000" b="1" dirty="0" smtClean="0">
                <a:solidFill>
                  <a:srgbClr val="0070C0"/>
                </a:solidFill>
              </a:rPr>
              <a:t> </a:t>
            </a:r>
            <a:r>
              <a:rPr lang="en-US" sz="2000" b="1" dirty="0" err="1" smtClean="0">
                <a:solidFill>
                  <a:srgbClr val="0070C0"/>
                </a:solidFill>
              </a:rPr>
              <a:t>Europeană</a:t>
            </a:r>
            <a:r>
              <a:rPr lang="ro-RO" sz="2000" b="1" dirty="0" smtClean="0">
                <a:solidFill>
                  <a:srgbClr val="0070C0"/>
                </a:solidFill>
              </a:rPr>
              <a:t> prin Programul Operațional Comun </a:t>
            </a:r>
            <a:r>
              <a:rPr lang="ro-RO" sz="2000" b="1" dirty="0" err="1" smtClean="0">
                <a:solidFill>
                  <a:srgbClr val="0070C0"/>
                </a:solidFill>
              </a:rPr>
              <a:t>România-Republica</a:t>
            </a:r>
            <a:r>
              <a:rPr lang="ro-RO" sz="2000" b="1" dirty="0" smtClean="0">
                <a:solidFill>
                  <a:srgbClr val="0070C0"/>
                </a:solidFill>
              </a:rPr>
              <a:t> Moldova 2014-2020</a:t>
            </a:r>
            <a:endParaRPr lang="ru-RU" sz="2000" dirty="0" smtClean="0"/>
          </a:p>
        </p:txBody>
      </p:sp>
      <p:sp>
        <p:nvSpPr>
          <p:cNvPr id="22531" name="Объект 2"/>
          <p:cNvSpPr>
            <a:spLocks noGrp="1"/>
          </p:cNvSpPr>
          <p:nvPr>
            <p:ph idx="1"/>
          </p:nvPr>
        </p:nvSpPr>
        <p:spPr/>
        <p:txBody>
          <a:bodyPr/>
          <a:lstStyle/>
          <a:p>
            <a:r>
              <a:rPr lang="ro-RO" b="1" dirty="0" smtClean="0"/>
              <a:t>Cost total al proiectului  325,000.00 EUR</a:t>
            </a:r>
            <a:endParaRPr lang="ru-RU" dirty="0" smtClean="0"/>
          </a:p>
          <a:p>
            <a:r>
              <a:rPr lang="ro-RO" b="1" dirty="0" smtClean="0"/>
              <a:t>Asociația pentru Dezvoltare Intercomunitară ”</a:t>
            </a:r>
            <a:r>
              <a:rPr lang="ro-RO" b="1" dirty="0" err="1" smtClean="0"/>
              <a:t>Euronest</a:t>
            </a:r>
            <a:r>
              <a:rPr lang="ro-RO" b="1" dirty="0" smtClean="0"/>
              <a:t>”, Iași - 91,190.00</a:t>
            </a:r>
            <a:endParaRPr lang="ru-RU" dirty="0" smtClean="0"/>
          </a:p>
          <a:p>
            <a:r>
              <a:rPr lang="ro-RO" b="1" dirty="0" smtClean="0"/>
              <a:t>Consiliul Raional Ungheni - 233,810.00</a:t>
            </a:r>
            <a:endParaRPr lang="ru-RU" dirty="0" smtClean="0"/>
          </a:p>
          <a:p>
            <a:endParaRPr lang="ru-RU"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Заголовок 1"/>
          <p:cNvSpPr>
            <a:spLocks noGrp="1"/>
          </p:cNvSpPr>
          <p:nvPr>
            <p:ph type="title"/>
          </p:nvPr>
        </p:nvSpPr>
        <p:spPr/>
        <p:txBody>
          <a:bodyPr/>
          <a:lstStyle/>
          <a:p>
            <a:pPr algn="ctr"/>
            <a:r>
              <a:rPr lang="ro-RO" sz="2400" b="1" dirty="0" smtClean="0">
                <a:solidFill>
                  <a:srgbClr val="0070C0"/>
                </a:solidFill>
              </a:rPr>
              <a:t>”Îmbunătăţirea calităţii şi capabilităţii acţiunilor comune de urgenţă în zona transfrontalieră”2 SOFT/4.2/146</a:t>
            </a:r>
            <a:endParaRPr lang="ru-RU" sz="2400" dirty="0" smtClean="0"/>
          </a:p>
        </p:txBody>
      </p:sp>
      <p:sp>
        <p:nvSpPr>
          <p:cNvPr id="22531" name="Объект 2"/>
          <p:cNvSpPr>
            <a:spLocks noGrp="1"/>
          </p:cNvSpPr>
          <p:nvPr>
            <p:ph idx="1"/>
          </p:nvPr>
        </p:nvSpPr>
        <p:spPr/>
        <p:txBody>
          <a:bodyPr/>
          <a:lstStyle/>
          <a:p>
            <a:r>
              <a:rPr lang="ro-RO" sz="1600" b="1" dirty="0" smtClean="0"/>
              <a:t>Obiective specifice</a:t>
            </a:r>
            <a:r>
              <a:rPr lang="ro-RO" sz="1600" dirty="0" smtClean="0"/>
              <a:t>:</a:t>
            </a:r>
            <a:endParaRPr lang="ru-RU" sz="1600" dirty="0" smtClean="0"/>
          </a:p>
          <a:p>
            <a:r>
              <a:rPr lang="ro-RO" sz="1600" dirty="0" smtClean="0"/>
              <a:t>OS1 – Îmbunătățirea organizării și executării intervențiilor operative pentru reducerea pierderilor materiale și umane prin reducerea timpului mediu de răspuns cu 1 min. 30 sec. Limitând și eliminând efectele calamităților naturale (inundații, incendii, etc.) și alte situații de urgență prin dotarea Consiliului Raional Ungheni și, ulterior, Direcția Situații Excepționale Ungheni cu echipament specific de intervenție, în special pentru inundații.</a:t>
            </a:r>
            <a:endParaRPr lang="ru-RU" sz="1600" dirty="0" smtClean="0"/>
          </a:p>
          <a:p>
            <a:r>
              <a:rPr lang="ro-RO" sz="1600" dirty="0" smtClean="0"/>
              <a:t>OS2 – Sporirea conștientizării a 75000 cetățeni din aria de intervenție privind riscurile locale existente și îmbunătățirea răspunsului în aceste situații prin întreprinderea campaniilor de informare și activități educative preventive pentru reducerea riscurilor de inundații în aria proiectului și prin </a:t>
            </a:r>
            <a:r>
              <a:rPr lang="ro-RO" sz="1600" dirty="0" err="1" smtClean="0"/>
              <a:t>împărurire</a:t>
            </a:r>
            <a:r>
              <a:rPr lang="ro-RO" sz="1600" dirty="0" smtClean="0"/>
              <a:t>/</a:t>
            </a:r>
            <a:r>
              <a:rPr lang="ro-RO" sz="1600" dirty="0" err="1" smtClean="0"/>
              <a:t>reîmpărurire</a:t>
            </a:r>
            <a:r>
              <a:rPr lang="ro-RO" sz="1600" dirty="0" smtClean="0"/>
              <a:t> a suprafețelor </a:t>
            </a:r>
            <a:r>
              <a:rPr lang="ro-RO" sz="1600" dirty="0" err="1" smtClean="0"/>
              <a:t>rîurilor</a:t>
            </a:r>
            <a:r>
              <a:rPr lang="ro-RO" sz="1600" dirty="0" smtClean="0"/>
              <a:t> Prut și Siret </a:t>
            </a:r>
            <a:endParaRPr lang="ru-RU" sz="1600" dirty="0" smtClean="0"/>
          </a:p>
          <a:p>
            <a:r>
              <a:rPr lang="ro-RO" sz="1600" dirty="0" smtClean="0"/>
              <a:t>OS3 – Creșterea numărului de activități comune între echipele de profesionali din comisiile de urgență și serviciile de voluntari și populației voluntare în zona transfrontalieră (</a:t>
            </a:r>
            <a:r>
              <a:rPr lang="ro-RO" sz="1600" dirty="0" err="1" smtClean="0"/>
              <a:t>România-Republica</a:t>
            </a:r>
            <a:r>
              <a:rPr lang="ro-RO" sz="1600" dirty="0" smtClean="0"/>
              <a:t> Moldova) pentru a preveni/limita dezastrele naturale prin schimburi de bune practici, planuri de intervenție și aplicații comune</a:t>
            </a:r>
            <a:endParaRPr lang="ru-RU" sz="1600"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Заголовок 1"/>
          <p:cNvSpPr>
            <a:spLocks noGrp="1"/>
          </p:cNvSpPr>
          <p:nvPr>
            <p:ph type="title"/>
          </p:nvPr>
        </p:nvSpPr>
        <p:spPr/>
        <p:txBody>
          <a:bodyPr/>
          <a:lstStyle/>
          <a:p>
            <a:pPr algn="ctr"/>
            <a:r>
              <a:rPr lang="ro-RO" sz="2800" b="1" dirty="0" smtClean="0">
                <a:solidFill>
                  <a:srgbClr val="0070C0"/>
                </a:solidFill>
              </a:rPr>
              <a:t>”Îmbunătăţirea calităţii şi capabilităţii acţiunilor comune de urgenţă în zona transfrontalieră”2 SOFT/4.2/1</a:t>
            </a:r>
            <a:r>
              <a:rPr lang="ro-RO" b="1" dirty="0" smtClean="0">
                <a:solidFill>
                  <a:srgbClr val="0070C0"/>
                </a:solidFill>
              </a:rPr>
              <a:t>46</a:t>
            </a:r>
            <a:endParaRPr lang="ru-RU" dirty="0" smtClean="0"/>
          </a:p>
        </p:txBody>
      </p:sp>
      <p:sp>
        <p:nvSpPr>
          <p:cNvPr id="22531" name="Объект 2"/>
          <p:cNvSpPr>
            <a:spLocks noGrp="1"/>
          </p:cNvSpPr>
          <p:nvPr>
            <p:ph idx="1"/>
          </p:nvPr>
        </p:nvSpPr>
        <p:spPr/>
        <p:txBody>
          <a:bodyPr/>
          <a:lstStyle/>
          <a:p>
            <a:r>
              <a:rPr lang="ro-RO" dirty="0" smtClean="0"/>
              <a:t>Achiziționarea unul automobil special cu capacitatea 4x4, de 3000 litri</a:t>
            </a:r>
          </a:p>
          <a:p>
            <a:r>
              <a:rPr lang="ro-RO" dirty="0" smtClean="0"/>
              <a:t>Motopompă pentru apă murdară</a:t>
            </a:r>
          </a:p>
          <a:p>
            <a:r>
              <a:rPr lang="ro-RO" dirty="0" smtClean="0"/>
              <a:t>Motopompă pentru apă curată</a:t>
            </a:r>
          </a:p>
          <a:p>
            <a:r>
              <a:rPr lang="ro-RO" dirty="0" smtClean="0"/>
              <a:t>Generator </a:t>
            </a:r>
            <a:r>
              <a:rPr lang="ro-RO" dirty="0" err="1" smtClean="0"/>
              <a:t>tri</a:t>
            </a:r>
            <a:r>
              <a:rPr lang="ro-RO" dirty="0" smtClean="0"/>
              <a:t> - </a:t>
            </a:r>
            <a:r>
              <a:rPr lang="ro-RO" dirty="0" err="1" smtClean="0"/>
              <a:t>fazat</a:t>
            </a:r>
            <a:endParaRPr lang="ro-RO" dirty="0" smtClean="0"/>
          </a:p>
          <a:p>
            <a:r>
              <a:rPr lang="ro-RO" dirty="0" smtClean="0"/>
              <a:t>3 echipamente pentru scufundări </a:t>
            </a:r>
          </a:p>
          <a:p>
            <a:r>
              <a:rPr lang="ro-RO" dirty="0" smtClean="0"/>
              <a:t>Instruirea salvatorilor voluntari, schimb de experiență la Pașcani, Botoșani, Vaslui, Ungheni</a:t>
            </a:r>
          </a:p>
          <a:p>
            <a:r>
              <a:rPr lang="ro-RO" dirty="0" smtClean="0"/>
              <a:t>Plantarea arborilor în lunca Prutului , supusă riscului de alunecări și inundații ( 2200 salcâmi și plopi)</a:t>
            </a:r>
            <a:endParaRPr lang="ru-RU" dirty="0" smtClean="0"/>
          </a:p>
          <a:p>
            <a:endParaRPr lang="ru-RU"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a:bodyPr>
          <a:lstStyle/>
          <a:p>
            <a:pPr fontAlgn="auto">
              <a:spcAft>
                <a:spcPts val="0"/>
              </a:spcAft>
              <a:defRPr/>
            </a:pPr>
            <a:r>
              <a:rPr lang="ro-RO" dirty="0" smtClean="0"/>
              <a:t>Scopul Centrului de Resurse și Atragere a Investițiilor. Instrumente de lucru</a:t>
            </a:r>
            <a:endParaRPr lang="ru-RU" dirty="0"/>
          </a:p>
        </p:txBody>
      </p:sp>
      <p:sp>
        <p:nvSpPr>
          <p:cNvPr id="7171" name="Объект 4"/>
          <p:cNvSpPr>
            <a:spLocks noGrp="1"/>
          </p:cNvSpPr>
          <p:nvPr>
            <p:ph idx="1"/>
          </p:nvPr>
        </p:nvSpPr>
        <p:spPr/>
        <p:txBody>
          <a:bodyPr/>
          <a:lstStyle/>
          <a:p>
            <a:r>
              <a:rPr lang="ro-MO" dirty="0" smtClean="0"/>
              <a:t>Creșterea capacității autorităților publice locale de nivel I și II, societății civile, oamenilor de afaceri și comunităților în ansamblu pentru dezvoltarea durabilă locală, atragerea investițiilor și promovarea Integrării Europene</a:t>
            </a:r>
          </a:p>
          <a:p>
            <a:r>
              <a:rPr lang="ro-MO" dirty="0" smtClean="0"/>
              <a:t>Elaborare/redactare /consultare cereri de finanțare pentru potențiali finanțatori</a:t>
            </a:r>
          </a:p>
          <a:p>
            <a:r>
              <a:rPr lang="ro-MO" dirty="0" smtClean="0"/>
              <a:t>Valorificarea acordurilor existente , contribuție la încheierea acordurilor de parteneriat cu parteneri locali, regionali, internaționali</a:t>
            </a:r>
          </a:p>
          <a:p>
            <a:r>
              <a:rPr lang="ro-MO" dirty="0" smtClean="0"/>
              <a:t>Identificare resurse locale și externe pentru implementarea programelor/proiectelor</a:t>
            </a:r>
          </a:p>
          <a:p>
            <a:r>
              <a:rPr lang="ro-MO" dirty="0" smtClean="0"/>
              <a:t>Organizare/participare la întâlniri cu potențiali parteneri/finanțatori</a:t>
            </a:r>
          </a:p>
          <a:p>
            <a:r>
              <a:rPr lang="ro-MO" dirty="0" smtClean="0"/>
              <a:t>consultare cetățeni/APL I, ONG-uri pentru dezvoltarea durabilă a raionului</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Заголовок 1"/>
          <p:cNvSpPr>
            <a:spLocks noGrp="1"/>
          </p:cNvSpPr>
          <p:nvPr>
            <p:ph type="title"/>
          </p:nvPr>
        </p:nvSpPr>
        <p:spPr/>
        <p:txBody>
          <a:bodyPr/>
          <a:lstStyle/>
          <a:p>
            <a:pPr algn="ctr"/>
            <a:r>
              <a:rPr lang="ro-RO" sz="2800" b="1" dirty="0" smtClean="0">
                <a:solidFill>
                  <a:srgbClr val="0070C0"/>
                </a:solidFill>
              </a:rPr>
              <a:t>”Îmbunătăţirea calităţii şi capabilităţii acţiunilor comune de urgenţă în zona transfrontalieră</a:t>
            </a:r>
            <a:endParaRPr lang="ru-RU" sz="2800" dirty="0" smtClean="0"/>
          </a:p>
        </p:txBody>
      </p:sp>
      <p:pic>
        <p:nvPicPr>
          <p:cNvPr id="1027" name="Picture 3"/>
          <p:cNvPicPr>
            <a:picLocks noGrp="1" noChangeAspect="1" noChangeArrowheads="1"/>
          </p:cNvPicPr>
          <p:nvPr>
            <p:ph sz="half" idx="1"/>
          </p:nvPr>
        </p:nvPicPr>
        <p:blipFill>
          <a:blip r:embed="rId2" cstate="print"/>
          <a:srcRect/>
          <a:stretch>
            <a:fillRect/>
          </a:stretch>
        </p:blipFill>
        <p:spPr bwMode="auto">
          <a:xfrm>
            <a:off x="677863" y="2532658"/>
            <a:ext cx="4183062" cy="3137297"/>
          </a:xfrm>
          <a:prstGeom prst="rect">
            <a:avLst/>
          </a:prstGeom>
          <a:noFill/>
          <a:ln w="9525">
            <a:noFill/>
            <a:miter lim="800000"/>
            <a:headEnd/>
            <a:tailEnd/>
          </a:ln>
        </p:spPr>
      </p:pic>
      <p:pic>
        <p:nvPicPr>
          <p:cNvPr id="1028" name="Picture 4"/>
          <p:cNvPicPr>
            <a:picLocks noGrp="1" noChangeAspect="1" noChangeArrowheads="1"/>
          </p:cNvPicPr>
          <p:nvPr>
            <p:ph sz="half" idx="2"/>
          </p:nvPr>
        </p:nvPicPr>
        <p:blipFill>
          <a:blip r:embed="rId3" cstate="print"/>
          <a:srcRect/>
          <a:stretch>
            <a:fillRect/>
          </a:stretch>
        </p:blipFill>
        <p:spPr bwMode="auto">
          <a:xfrm>
            <a:off x="5089525" y="2532062"/>
            <a:ext cx="4184650" cy="3138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Заголовок 1"/>
          <p:cNvSpPr>
            <a:spLocks noGrp="1"/>
          </p:cNvSpPr>
          <p:nvPr>
            <p:ph type="title"/>
          </p:nvPr>
        </p:nvSpPr>
        <p:spPr/>
        <p:txBody>
          <a:bodyPr/>
          <a:lstStyle/>
          <a:p>
            <a:pPr algn="ctr"/>
            <a:r>
              <a:rPr lang="ro-RO" sz="2800" b="1" dirty="0" smtClean="0">
                <a:solidFill>
                  <a:srgbClr val="0070C0"/>
                </a:solidFill>
              </a:rPr>
              <a:t>”Îmbunătăţirea calităţii şi capabilităţii acţiunilor comune de urgenţă în zona transfrontalieră</a:t>
            </a:r>
            <a:endParaRPr lang="ru-RU" sz="2800" dirty="0" smtClean="0"/>
          </a:p>
        </p:txBody>
      </p:sp>
      <p:pic>
        <p:nvPicPr>
          <p:cNvPr id="6" name="Picture 2" descr="C:\Users\User\Desktop\poze film\343961474_1184168268890541_9067038681956819355_n.jpg"/>
          <p:cNvPicPr>
            <a:picLocks noGrp="1" noChangeAspect="1" noChangeArrowheads="1"/>
          </p:cNvPicPr>
          <p:nvPr>
            <p:ph sz="half" idx="1"/>
          </p:nvPr>
        </p:nvPicPr>
        <p:blipFill>
          <a:blip r:embed="rId2" cstate="print"/>
          <a:srcRect/>
          <a:stretch>
            <a:fillRect/>
          </a:stretch>
        </p:blipFill>
        <p:spPr bwMode="auto">
          <a:xfrm>
            <a:off x="677863" y="2532658"/>
            <a:ext cx="4183062" cy="3137297"/>
          </a:xfrm>
          <a:prstGeom prst="rect">
            <a:avLst/>
          </a:prstGeom>
          <a:noFill/>
        </p:spPr>
      </p:pic>
      <p:pic>
        <p:nvPicPr>
          <p:cNvPr id="2051" name="Picture 3"/>
          <p:cNvPicPr>
            <a:picLocks noGrp="1" noChangeAspect="1" noChangeArrowheads="1"/>
          </p:cNvPicPr>
          <p:nvPr>
            <p:ph sz="half" idx="2"/>
          </p:nvPr>
        </p:nvPicPr>
        <p:blipFill>
          <a:blip r:embed="rId3" cstate="print"/>
          <a:srcRect/>
          <a:stretch>
            <a:fillRect/>
          </a:stretch>
        </p:blipFill>
        <p:spPr bwMode="auto">
          <a:xfrm>
            <a:off x="5726311" y="2160588"/>
            <a:ext cx="2911078" cy="38814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Заголовок 1"/>
          <p:cNvSpPr>
            <a:spLocks noGrp="1"/>
          </p:cNvSpPr>
          <p:nvPr>
            <p:ph type="title"/>
          </p:nvPr>
        </p:nvSpPr>
        <p:spPr/>
        <p:txBody>
          <a:bodyPr/>
          <a:lstStyle/>
          <a:p>
            <a:pPr algn="ctr"/>
            <a:r>
              <a:rPr lang="ro-RO" sz="2800" b="1" dirty="0" smtClean="0"/>
              <a:t>”Reabilitarea infrastructurii de transport în zona transfrontalieră întru fluidizarea traficului în punctul de trecere a frontierei Sculeni/ RETRANS”</a:t>
            </a:r>
            <a:endParaRPr lang="ru-RU" sz="2800" dirty="0" smtClean="0"/>
          </a:p>
        </p:txBody>
      </p:sp>
      <p:pic>
        <p:nvPicPr>
          <p:cNvPr id="1026" name="Picture 2"/>
          <p:cNvPicPr>
            <a:picLocks noGrp="1" noChangeAspect="1" noChangeArrowheads="1"/>
          </p:cNvPicPr>
          <p:nvPr>
            <p:ph idx="1"/>
          </p:nvPr>
        </p:nvPicPr>
        <p:blipFill>
          <a:blip r:embed="rId2" cstate="print"/>
          <a:srcRect/>
          <a:stretch>
            <a:fillRect/>
          </a:stretch>
        </p:blipFill>
        <p:spPr bwMode="auto">
          <a:xfrm>
            <a:off x="2388394" y="2160588"/>
            <a:ext cx="5175249" cy="38814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Заголовок 1"/>
          <p:cNvSpPr>
            <a:spLocks noGrp="1"/>
          </p:cNvSpPr>
          <p:nvPr>
            <p:ph type="title"/>
          </p:nvPr>
        </p:nvSpPr>
        <p:spPr/>
        <p:txBody>
          <a:bodyPr/>
          <a:lstStyle/>
          <a:p>
            <a:pPr algn="ctr"/>
            <a:r>
              <a:rPr lang="ro-RO" sz="2800" b="1" dirty="0" smtClean="0"/>
              <a:t>”Reabilitarea infrastructurii de transport în zona transfrontalieră întru fluidizarea traficului în punctul de trecere a frontierei Sculeni/ RETRANS”</a:t>
            </a:r>
            <a:endParaRPr lang="ru-RU" sz="2800" dirty="0" smtClean="0"/>
          </a:p>
        </p:txBody>
      </p:sp>
      <p:pic>
        <p:nvPicPr>
          <p:cNvPr id="6" name="Picture 2" descr="C:\Users\User\Desktop\Proiect drum\Implementare\Contract de grant\Networking, focus-grupuri\Networking Ungheni 21-23 mai, 2023\339722021_1223852861857786_7901299385808748806_n.jpg"/>
          <p:cNvPicPr>
            <a:picLocks noGrp="1" noChangeAspect="1" noChangeArrowheads="1"/>
          </p:cNvPicPr>
          <p:nvPr>
            <p:ph sz="half" idx="1"/>
          </p:nvPr>
        </p:nvPicPr>
        <p:blipFill>
          <a:blip r:embed="rId2" cstate="print"/>
          <a:srcRect/>
          <a:stretch>
            <a:fillRect/>
          </a:stretch>
        </p:blipFill>
        <p:spPr bwMode="auto">
          <a:xfrm>
            <a:off x="677863" y="3159287"/>
            <a:ext cx="4183062" cy="1884038"/>
          </a:xfrm>
          <a:prstGeom prst="rect">
            <a:avLst/>
          </a:prstGeom>
          <a:noFill/>
        </p:spPr>
      </p:pic>
      <p:pic>
        <p:nvPicPr>
          <p:cNvPr id="7" name="Изображение 5" descr="1-2"/>
          <p:cNvPicPr>
            <a:picLocks noGrp="1" noChangeAspect="1"/>
          </p:cNvPicPr>
          <p:nvPr>
            <p:ph sz="half" idx="2"/>
          </p:nvPr>
        </p:nvPicPr>
        <p:blipFill>
          <a:blip r:embed="rId3" cstate="print"/>
          <a:stretch>
            <a:fillRect/>
          </a:stretch>
        </p:blipFill>
        <p:spPr>
          <a:xfrm>
            <a:off x="5089525" y="2700839"/>
            <a:ext cx="4184650" cy="2800935"/>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Заголовок 1"/>
          <p:cNvSpPr>
            <a:spLocks noGrp="1"/>
          </p:cNvSpPr>
          <p:nvPr>
            <p:ph type="title"/>
          </p:nvPr>
        </p:nvSpPr>
        <p:spPr/>
        <p:txBody>
          <a:bodyPr/>
          <a:lstStyle/>
          <a:p>
            <a:r>
              <a:rPr lang="ro-RO" sz="2000" b="1" dirty="0" smtClean="0"/>
              <a:t>”Reabilitarea infrastructurii de transport în zona transfrontalieră întru fluidizarea traficului în punctul de trecere a frontierei Sculeni/ RETRANS”  Cod EMS/ENI: 1HARD/3.1/22.”</a:t>
            </a:r>
            <a:br>
              <a:rPr lang="ro-RO" sz="2000" b="1" dirty="0" smtClean="0"/>
            </a:br>
            <a:r>
              <a:rPr lang="en-US" sz="2000" dirty="0" smtClean="0"/>
              <a:t> </a:t>
            </a:r>
            <a:r>
              <a:rPr lang="en-US" sz="2000" dirty="0" err="1" smtClean="0"/>
              <a:t>Perioada</a:t>
            </a:r>
            <a:r>
              <a:rPr lang="en-US" sz="2000" dirty="0" smtClean="0"/>
              <a:t> de </a:t>
            </a:r>
            <a:r>
              <a:rPr lang="en-US" sz="2000" dirty="0" err="1" smtClean="0"/>
              <a:t>implementare</a:t>
            </a:r>
            <a:r>
              <a:rPr lang="en-US" sz="2000" dirty="0" smtClean="0"/>
              <a:t>: 26.08.2021 – 25.</a:t>
            </a:r>
            <a:r>
              <a:rPr lang="ro-RO" sz="2000" dirty="0" smtClean="0"/>
              <a:t>12</a:t>
            </a:r>
            <a:r>
              <a:rPr lang="en-US" sz="2000" dirty="0" smtClean="0"/>
              <a:t>.2023</a:t>
            </a:r>
            <a:r>
              <a:rPr lang="ru-RU" sz="2800" dirty="0" smtClean="0"/>
              <a:t/>
            </a:r>
            <a:br>
              <a:rPr lang="ru-RU" sz="2800" dirty="0" smtClean="0"/>
            </a:br>
            <a:endParaRPr lang="ru-RU" sz="2800" dirty="0" smtClean="0"/>
          </a:p>
        </p:txBody>
      </p:sp>
      <p:sp>
        <p:nvSpPr>
          <p:cNvPr id="4" name="Содержимое 3"/>
          <p:cNvSpPr>
            <a:spLocks noGrp="1"/>
          </p:cNvSpPr>
          <p:nvPr>
            <p:ph sz="half" idx="1"/>
          </p:nvPr>
        </p:nvSpPr>
        <p:spPr/>
        <p:txBody>
          <a:bodyPr/>
          <a:lstStyle/>
          <a:p>
            <a:pPr algn="just"/>
            <a:r>
              <a:rPr lang="ro-RO" dirty="0" smtClean="0">
                <a:latin typeface="Georgia" panose="02040502050405020303" pitchFamily="18" charset="0"/>
              </a:rPr>
              <a:t>Reabilitarea drumurilor publice</a:t>
            </a:r>
            <a:r>
              <a:rPr lang="en-US" dirty="0" smtClean="0">
                <a:latin typeface="Georgia" panose="02040502050405020303" pitchFamily="18" charset="0"/>
              </a:rPr>
              <a:t>:</a:t>
            </a:r>
            <a:r>
              <a:rPr lang="ro-RO" dirty="0" smtClean="0">
                <a:latin typeface="Georgia" panose="02040502050405020303" pitchFamily="18" charset="0"/>
              </a:rPr>
              <a:t> în R. Moldova</a:t>
            </a:r>
            <a:r>
              <a:rPr lang="en-US" dirty="0" smtClean="0">
                <a:latin typeface="Georgia" panose="02040502050405020303" pitchFamily="18" charset="0"/>
              </a:rPr>
              <a:t> (2,185)</a:t>
            </a:r>
            <a:endParaRPr lang="ro-RO" dirty="0" smtClean="0">
              <a:latin typeface="Georgia" panose="02040502050405020303" pitchFamily="18" charset="0"/>
            </a:endParaRPr>
          </a:p>
          <a:p>
            <a:pPr algn="just"/>
            <a:r>
              <a:rPr lang="ro-RO" dirty="0" smtClean="0">
                <a:latin typeface="Georgia" panose="02040502050405020303" pitchFamily="18" charset="0"/>
              </a:rPr>
              <a:t>Inițiative ecologice privind traficul transfrontalier: sisteme de iluminat stradal – panouri fotovoltaice în ambele țări. </a:t>
            </a:r>
          </a:p>
          <a:p>
            <a:pPr algn="just"/>
            <a:r>
              <a:rPr lang="ro-RO" dirty="0" smtClean="0">
                <a:latin typeface="Georgia" panose="02040502050405020303" pitchFamily="18" charset="0"/>
              </a:rPr>
              <a:t>Plan comun de acțiune pentru îmbunătățirea infrastructurii în zona de frontieră.</a:t>
            </a:r>
          </a:p>
          <a:p>
            <a:pPr algn="just"/>
            <a:r>
              <a:rPr lang="ro-RO" dirty="0" smtClean="0">
                <a:latin typeface="Georgia" panose="02040502050405020303" pitchFamily="18" charset="0"/>
              </a:rPr>
              <a:t>Rețea transfrontalieră de conectivitate și comunicare.</a:t>
            </a:r>
            <a:endParaRPr lang="ru-RU" dirty="0"/>
          </a:p>
        </p:txBody>
      </p:sp>
      <p:pic>
        <p:nvPicPr>
          <p:cNvPr id="6" name="Picture 10"/>
          <p:cNvPicPr>
            <a:picLocks noGrp="1" noChangeAspect="1"/>
          </p:cNvPicPr>
          <p:nvPr>
            <p:ph sz="half" idx="2"/>
          </p:nvPr>
        </p:nvPicPr>
        <p:blipFill>
          <a:blip r:embed="rId2" cstate="print"/>
          <a:stretch>
            <a:fillRect/>
          </a:stretch>
        </p:blipFill>
        <p:spPr>
          <a:xfrm>
            <a:off x="5089525" y="2530249"/>
            <a:ext cx="4184650" cy="3142115"/>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Заголовок 1"/>
          <p:cNvSpPr>
            <a:spLocks noGrp="1"/>
          </p:cNvSpPr>
          <p:nvPr>
            <p:ph type="title"/>
          </p:nvPr>
        </p:nvSpPr>
        <p:spPr/>
        <p:txBody>
          <a:bodyPr/>
          <a:lstStyle/>
          <a:p>
            <a:pPr algn="ctr"/>
            <a:r>
              <a:rPr lang="ro-RO" sz="2000" b="1" dirty="0" smtClean="0"/>
              <a:t>”Reabilitarea infrastructurii de transport în zona transfrontalieră întru fluidizarea traficului în punctul de trecere a frontierei Sculeni/ RETRANS”  Cod EMS/ENI: 1HARD/3.1/22</a:t>
            </a:r>
            <a:r>
              <a:rPr lang="ro-RO" sz="2800" b="1" dirty="0" smtClean="0"/>
              <a:t>.</a:t>
            </a:r>
            <a:endParaRPr lang="ru-RU" sz="2800" dirty="0" smtClean="0"/>
          </a:p>
        </p:txBody>
      </p:sp>
      <p:pic>
        <p:nvPicPr>
          <p:cNvPr id="6" name="Замещающее содержимое 6"/>
          <p:cNvPicPr>
            <a:picLocks noGrp="1" noChangeAspect="1"/>
          </p:cNvPicPr>
          <p:nvPr>
            <p:ph sz="half" idx="1"/>
          </p:nvPr>
        </p:nvPicPr>
        <p:blipFill>
          <a:blip r:embed="rId2" cstate="print"/>
          <a:stretch>
            <a:fillRect/>
          </a:stretch>
        </p:blipFill>
        <p:spPr>
          <a:xfrm>
            <a:off x="1313855" y="2160588"/>
            <a:ext cx="2911078" cy="3881437"/>
          </a:xfrm>
          <a:prstGeom prst="rect">
            <a:avLst/>
          </a:prstGeom>
        </p:spPr>
      </p:pic>
      <p:pic>
        <p:nvPicPr>
          <p:cNvPr id="7" name="Замещающее содержимое 7"/>
          <p:cNvPicPr>
            <a:picLocks noGrp="1" noChangeAspect="1"/>
          </p:cNvPicPr>
          <p:nvPr>
            <p:ph sz="half" idx="2"/>
          </p:nvPr>
        </p:nvPicPr>
        <p:blipFill>
          <a:blip r:embed="rId3" cstate="print"/>
          <a:stretch>
            <a:fillRect/>
          </a:stretch>
        </p:blipFill>
        <p:spPr>
          <a:xfrm>
            <a:off x="5726311" y="2160588"/>
            <a:ext cx="2911078" cy="3881437"/>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Заголовок 1"/>
          <p:cNvSpPr>
            <a:spLocks noGrp="1"/>
          </p:cNvSpPr>
          <p:nvPr>
            <p:ph type="title"/>
          </p:nvPr>
        </p:nvSpPr>
        <p:spPr/>
        <p:txBody>
          <a:bodyPr/>
          <a:lstStyle/>
          <a:p>
            <a:pPr algn="ctr"/>
            <a:r>
              <a:rPr lang="ro-RO" sz="2000" b="1" dirty="0" smtClean="0"/>
              <a:t>Centrul de Resurse și Atragere a </a:t>
            </a:r>
            <a:r>
              <a:rPr lang="ro-RO" sz="2000" b="1" dirty="0" err="1" smtClean="0"/>
              <a:t>Investițiilor.Sarcini</a:t>
            </a:r>
            <a:r>
              <a:rPr lang="ro-RO" sz="2000" b="1" dirty="0" smtClean="0"/>
              <a:t> viitoare</a:t>
            </a:r>
            <a:endParaRPr lang="ru-RU" sz="2000" dirty="0" smtClean="0"/>
          </a:p>
        </p:txBody>
      </p:sp>
      <p:sp>
        <p:nvSpPr>
          <p:cNvPr id="9" name="Содержимое 8"/>
          <p:cNvSpPr>
            <a:spLocks noGrp="1"/>
          </p:cNvSpPr>
          <p:nvPr>
            <p:ph idx="1"/>
          </p:nvPr>
        </p:nvSpPr>
        <p:spPr/>
        <p:txBody>
          <a:bodyPr/>
          <a:lstStyle/>
          <a:p>
            <a:r>
              <a:rPr lang="ro-RO" dirty="0" smtClean="0"/>
              <a:t>Au fost depuse 4 proiecte pentru Programul </a:t>
            </a:r>
            <a:r>
              <a:rPr lang="ro-RO" dirty="0" err="1" smtClean="0"/>
              <a:t>Interreg</a:t>
            </a:r>
            <a:r>
              <a:rPr lang="ro-RO" dirty="0" smtClean="0"/>
              <a:t> NEXT </a:t>
            </a:r>
            <a:r>
              <a:rPr lang="ro-RO" dirty="0" err="1" smtClean="0"/>
              <a:t>România-Republica</a:t>
            </a:r>
            <a:r>
              <a:rPr lang="ro-RO" dirty="0" smtClean="0"/>
              <a:t> Moldova 2021-2027</a:t>
            </a:r>
          </a:p>
          <a:p>
            <a:r>
              <a:rPr lang="ro-RO" dirty="0" smtClean="0"/>
              <a:t> permanent se identifică și se valorifică potențiale parteneriate locale, regionale, internaționale</a:t>
            </a:r>
          </a:p>
          <a:p>
            <a:r>
              <a:rPr lang="ro-RO" dirty="0" smtClean="0"/>
              <a:t>Permanent se acordă consultanță și asistență tehnică și logistică partenerilor locali - APL, IP, ONG-uri pentru identificarea posibilităților de finanțare și dezvoltare</a:t>
            </a:r>
          </a:p>
          <a:p>
            <a:endParaRPr lang="ro-RO" dirty="0" smtClean="0"/>
          </a:p>
          <a:p>
            <a:pPr algn="ctr"/>
            <a:r>
              <a:rPr lang="ro-RO" dirty="0" smtClean="0">
                <a:solidFill>
                  <a:schemeClr val="accent1">
                    <a:lumMod val="75000"/>
                  </a:schemeClr>
                </a:solidFill>
              </a:rPr>
              <a:t>MULȚUMIM TUTUROR ACTORILOR IMPLICAȚI ÎN DEZVOLTARE DURABILĂ!</a:t>
            </a:r>
            <a:endParaRPr lang="ru-RU" dirty="0">
              <a:solidFill>
                <a:schemeClr val="accent1">
                  <a:lumMod val="7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1"/>
          <p:cNvSpPr>
            <a:spLocks noGrp="1"/>
          </p:cNvSpPr>
          <p:nvPr>
            <p:ph type="title"/>
          </p:nvPr>
        </p:nvSpPr>
        <p:spPr/>
        <p:txBody>
          <a:bodyPr/>
          <a:lstStyle/>
          <a:p>
            <a:pPr algn="ctr"/>
            <a:r>
              <a:rPr lang="ro-RO" sz="2800" dirty="0" smtClean="0"/>
              <a:t>Dezvoltare prin atragere de fonduri externe nerambursabile. Proiecte regionale</a:t>
            </a:r>
            <a:endParaRPr lang="ru-RU" sz="2800" dirty="0" smtClean="0"/>
          </a:p>
        </p:txBody>
      </p:sp>
      <p:pic>
        <p:nvPicPr>
          <p:cNvPr id="1026" name="Picture 2"/>
          <p:cNvPicPr>
            <a:picLocks noGrp="1" noChangeAspect="1" noChangeArrowheads="1"/>
          </p:cNvPicPr>
          <p:nvPr>
            <p:ph idx="1"/>
          </p:nvPr>
        </p:nvPicPr>
        <p:blipFill>
          <a:blip r:embed="rId2" cstate="print"/>
          <a:srcRect/>
          <a:stretch>
            <a:fillRect/>
          </a:stretch>
        </p:blipFill>
        <p:spPr bwMode="auto">
          <a:xfrm>
            <a:off x="677863" y="2460192"/>
            <a:ext cx="8596312" cy="3282228"/>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a:bodyPr>
          <a:lstStyle/>
          <a:p>
            <a:pPr fontAlgn="auto">
              <a:spcAft>
                <a:spcPts val="0"/>
              </a:spcAft>
              <a:defRPr/>
            </a:pPr>
            <a:r>
              <a:rPr lang="x-none" sz="2800" dirty="0"/>
              <a:t>Reabilitarea infrastructurii de transport pe traseul L392 Ungheni- Cetireni- </a:t>
            </a:r>
            <a:r>
              <a:rPr lang="x-none" sz="2800"/>
              <a:t>Alexeevca </a:t>
            </a:r>
            <a:r>
              <a:rPr lang="ro-RO" sz="2800" dirty="0" smtClean="0"/>
              <a:t>( finalizat)</a:t>
            </a:r>
            <a:endParaRPr lang="ru-RU" sz="2800" dirty="0"/>
          </a:p>
        </p:txBody>
      </p:sp>
      <p:sp>
        <p:nvSpPr>
          <p:cNvPr id="15363" name="Объект 2"/>
          <p:cNvSpPr>
            <a:spLocks noGrp="1"/>
          </p:cNvSpPr>
          <p:nvPr>
            <p:ph idx="1"/>
          </p:nvPr>
        </p:nvSpPr>
        <p:spPr/>
        <p:txBody>
          <a:bodyPr/>
          <a:lstStyle/>
          <a:p>
            <a:r>
              <a:rPr lang="ro-MO" smtClean="0"/>
              <a:t>Fondul Național de Dezvoltare Regională</a:t>
            </a:r>
          </a:p>
          <a:p>
            <a:r>
              <a:rPr lang="ro-MO" smtClean="0"/>
              <a:t>Prioritatea  1.1	Infrastructura drumurilor regionale și locale</a:t>
            </a:r>
          </a:p>
          <a:p>
            <a:r>
              <a:rPr lang="ro-MO" smtClean="0"/>
              <a:t>Suma totală a proiectului, inclusiv: 98 373 135,52 lei</a:t>
            </a:r>
          </a:p>
          <a:p>
            <a:r>
              <a:rPr lang="ro-MO" smtClean="0"/>
              <a:t> Suma solicitată de la FNDR: 65 39 8174,3lei</a:t>
            </a:r>
          </a:p>
          <a:p>
            <a:r>
              <a:rPr lang="ro-MO" smtClean="0"/>
              <a:t>Contribuția aplicatului și a partenerilor acestuia: 32 974 961,21 lei</a:t>
            </a:r>
          </a:p>
          <a:p>
            <a:endParaRPr lang="ru-RU"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Заголовок 1"/>
          <p:cNvSpPr>
            <a:spLocks noGrp="1"/>
          </p:cNvSpPr>
          <p:nvPr>
            <p:ph type="title"/>
          </p:nvPr>
        </p:nvSpPr>
        <p:spPr/>
        <p:txBody>
          <a:bodyPr/>
          <a:lstStyle/>
          <a:p>
            <a:pPr algn="ctr"/>
            <a:r>
              <a:rPr lang="ro-MO" smtClean="0"/>
              <a:t>Activități</a:t>
            </a:r>
            <a:endParaRPr lang="ru-RU" smtClean="0"/>
          </a:p>
        </p:txBody>
      </p:sp>
      <p:sp>
        <p:nvSpPr>
          <p:cNvPr id="3" name="Объект 2"/>
          <p:cNvSpPr>
            <a:spLocks noGrp="1"/>
          </p:cNvSpPr>
          <p:nvPr>
            <p:ph idx="1"/>
          </p:nvPr>
        </p:nvSpPr>
        <p:spPr/>
        <p:txBody>
          <a:bodyPr rtlCol="0">
            <a:normAutofit fontScale="92500" lnSpcReduction="20000"/>
          </a:bodyPr>
          <a:lstStyle/>
          <a:p>
            <a:pPr fontAlgn="auto">
              <a:spcAft>
                <a:spcPts val="0"/>
              </a:spcAft>
              <a:buFont typeface="Wingdings 3" charset="2"/>
              <a:buChar char=""/>
              <a:defRPr/>
            </a:pPr>
            <a:r>
              <a:rPr lang="x-none" dirty="0">
                <a:solidFill>
                  <a:schemeClr val="tx1">
                    <a:lumMod val="75000"/>
                    <a:lumOff val="25000"/>
                  </a:schemeClr>
                </a:solidFill>
              </a:rPr>
              <a:t>17,5 km de drum renovat,</a:t>
            </a:r>
          </a:p>
          <a:p>
            <a:pPr fontAlgn="auto">
              <a:spcAft>
                <a:spcPts val="0"/>
              </a:spcAft>
              <a:buFont typeface="Wingdings 3" charset="2"/>
              <a:buChar char=""/>
              <a:defRPr/>
            </a:pPr>
            <a:r>
              <a:rPr lang="x-none" dirty="0">
                <a:solidFill>
                  <a:schemeClr val="tx1">
                    <a:lumMod val="75000"/>
                    <a:lumOff val="25000"/>
                  </a:schemeClr>
                </a:solidFill>
              </a:rPr>
              <a:t>- 13475 mp drum lateral executat</a:t>
            </a:r>
          </a:p>
          <a:p>
            <a:pPr fontAlgn="auto">
              <a:spcAft>
                <a:spcPts val="0"/>
              </a:spcAft>
              <a:buFont typeface="Wingdings 3" charset="2"/>
              <a:buChar char=""/>
              <a:defRPr/>
            </a:pPr>
            <a:r>
              <a:rPr lang="x-none" dirty="0">
                <a:solidFill>
                  <a:schemeClr val="tx1">
                    <a:lumMod val="75000"/>
                    <a:lumOff val="25000"/>
                  </a:schemeClr>
                </a:solidFill>
              </a:rPr>
              <a:t>- 2361 mp platforme pentru opriri (în 2 straturi)</a:t>
            </a:r>
          </a:p>
          <a:p>
            <a:pPr fontAlgn="auto">
              <a:spcAft>
                <a:spcPts val="0"/>
              </a:spcAft>
              <a:buFont typeface="Wingdings 3" charset="2"/>
              <a:buChar char=""/>
              <a:defRPr/>
            </a:pPr>
            <a:r>
              <a:rPr lang="x-none" dirty="0">
                <a:solidFill>
                  <a:schemeClr val="tx1">
                    <a:lumMod val="75000"/>
                    <a:lumOff val="25000"/>
                  </a:schemeClr>
                </a:solidFill>
              </a:rPr>
              <a:t>- construcții pentru evacuarea apelor (9,9 m 3rigole și 10 podețe )</a:t>
            </a:r>
          </a:p>
          <a:p>
            <a:pPr fontAlgn="auto">
              <a:spcAft>
                <a:spcPts val="0"/>
              </a:spcAft>
              <a:buFont typeface="Wingdings 3" charset="2"/>
              <a:buChar char=""/>
              <a:defRPr/>
            </a:pPr>
            <a:r>
              <a:rPr lang="x-none" dirty="0">
                <a:solidFill>
                  <a:schemeClr val="tx1">
                    <a:lumMod val="75000"/>
                    <a:lumOff val="25000"/>
                  </a:schemeClr>
                </a:solidFill>
              </a:rPr>
              <a:t>-395 semne rutiere executate și instalate</a:t>
            </a:r>
          </a:p>
          <a:p>
            <a:pPr fontAlgn="auto">
              <a:spcAft>
                <a:spcPts val="0"/>
              </a:spcAft>
              <a:buFont typeface="Wingdings 3" charset="2"/>
              <a:buChar char=""/>
              <a:defRPr/>
            </a:pPr>
            <a:r>
              <a:rPr lang="x-none" dirty="0">
                <a:solidFill>
                  <a:schemeClr val="tx1">
                    <a:lumMod val="75000"/>
                    <a:lumOff val="25000"/>
                  </a:schemeClr>
                </a:solidFill>
              </a:rPr>
              <a:t>-2690 mp marcaj rutier executat</a:t>
            </a:r>
          </a:p>
          <a:p>
            <a:pPr fontAlgn="auto">
              <a:spcAft>
                <a:spcPts val="0"/>
              </a:spcAft>
              <a:buFont typeface="Wingdings 3" charset="2"/>
              <a:buChar char=""/>
              <a:defRPr/>
            </a:pPr>
            <a:r>
              <a:rPr lang="x-none" dirty="0">
                <a:solidFill>
                  <a:schemeClr val="tx1">
                    <a:lumMod val="75000"/>
                    <a:lumOff val="25000"/>
                  </a:schemeClr>
                </a:solidFill>
              </a:rPr>
              <a:t>- 14097 mp trotuare de pavaj</a:t>
            </a:r>
          </a:p>
          <a:p>
            <a:pPr fontAlgn="auto">
              <a:spcAft>
                <a:spcPts val="0"/>
              </a:spcAft>
              <a:buFont typeface="Wingdings 3" charset="2"/>
              <a:buChar char=""/>
              <a:defRPr/>
            </a:pPr>
            <a:r>
              <a:rPr lang="x-none" dirty="0">
                <a:solidFill>
                  <a:schemeClr val="tx1">
                    <a:lumMod val="75000"/>
                    <a:lumOff val="25000"/>
                  </a:schemeClr>
                </a:solidFill>
              </a:rPr>
              <a:t>-6 plăci  informative instalate</a:t>
            </a:r>
          </a:p>
          <a:p>
            <a:pPr fontAlgn="auto">
              <a:spcAft>
                <a:spcPts val="0"/>
              </a:spcAft>
              <a:buFont typeface="Wingdings 3" charset="2"/>
              <a:buChar char=""/>
              <a:defRPr/>
            </a:pPr>
            <a:r>
              <a:rPr lang="x-none" dirty="0">
                <a:solidFill>
                  <a:schemeClr val="tx1">
                    <a:lumMod val="75000"/>
                    <a:lumOff val="25000"/>
                  </a:schemeClr>
                </a:solidFill>
              </a:rPr>
              <a:t>-2 reportaje realizate la TV locală</a:t>
            </a:r>
          </a:p>
          <a:p>
            <a:pPr fontAlgn="auto">
              <a:spcAft>
                <a:spcPts val="0"/>
              </a:spcAft>
              <a:buFont typeface="Wingdings 3" charset="2"/>
              <a:buChar char=""/>
              <a:defRPr/>
            </a:pPr>
            <a:r>
              <a:rPr lang="x-none" dirty="0">
                <a:solidFill>
                  <a:schemeClr val="tx1">
                    <a:lumMod val="75000"/>
                    <a:lumOff val="25000"/>
                  </a:schemeClr>
                </a:solidFill>
              </a:rPr>
              <a:t>-4 articole publicate în 2 ziare raionale</a:t>
            </a:r>
          </a:p>
          <a:p>
            <a:pPr fontAlgn="auto">
              <a:spcAft>
                <a:spcPts val="0"/>
              </a:spcAft>
              <a:buFont typeface="Wingdings 3" charset="2"/>
              <a:buChar char=""/>
              <a:defRPr/>
            </a:pPr>
            <a:r>
              <a:rPr lang="x-none" dirty="0">
                <a:solidFill>
                  <a:schemeClr val="tx1">
                    <a:lumMod val="75000"/>
                    <a:lumOff val="25000"/>
                  </a:schemeClr>
                </a:solidFill>
              </a:rPr>
              <a:t>-4 informații postate pe site-ul CR Ungheni </a:t>
            </a:r>
          </a:p>
          <a:p>
            <a:pPr fontAlgn="auto">
              <a:spcAft>
                <a:spcPts val="0"/>
              </a:spcAft>
              <a:buFont typeface="Wingdings 3" charset="2"/>
              <a:buChar char=""/>
              <a:defRPr/>
            </a:pPr>
            <a:endParaRPr lang="ru-RU" dirty="0">
              <a:solidFill>
                <a:schemeClr val="tx1">
                  <a:lumMod val="75000"/>
                  <a:lumOff val="25000"/>
                </a:schemeClr>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Заголовок 1"/>
          <p:cNvSpPr>
            <a:spLocks noGrp="1"/>
          </p:cNvSpPr>
          <p:nvPr>
            <p:ph type="title"/>
          </p:nvPr>
        </p:nvSpPr>
        <p:spPr/>
        <p:txBody>
          <a:bodyPr/>
          <a:lstStyle/>
          <a:p>
            <a:pPr algn="ctr"/>
            <a:r>
              <a:rPr lang="ru-RU" sz="2400" b="1" dirty="0" err="1" smtClean="0"/>
              <a:t>Reabilitarea</a:t>
            </a:r>
            <a:r>
              <a:rPr lang="ru-RU" sz="2400" b="1" dirty="0" smtClean="0"/>
              <a:t> </a:t>
            </a:r>
            <a:r>
              <a:rPr lang="ru-RU" sz="2400" b="1" dirty="0" err="1" smtClean="0"/>
              <a:t>și extinderea</a:t>
            </a:r>
            <a:r>
              <a:rPr lang="ru-RU" sz="2400" b="1" dirty="0" smtClean="0"/>
              <a:t> </a:t>
            </a:r>
            <a:r>
              <a:rPr lang="ru-RU" sz="2400" b="1" dirty="0" err="1" smtClean="0"/>
              <a:t>apeductului</a:t>
            </a:r>
            <a:r>
              <a:rPr lang="ru-RU" sz="2400" b="1" dirty="0" smtClean="0"/>
              <a:t> </a:t>
            </a:r>
            <a:r>
              <a:rPr lang="ru-RU" sz="2400" b="1" dirty="0" err="1" smtClean="0"/>
              <a:t>magistral</a:t>
            </a:r>
            <a:r>
              <a:rPr lang="ru-RU" sz="2400" b="1" dirty="0" smtClean="0"/>
              <a:t> </a:t>
            </a:r>
            <a:r>
              <a:rPr lang="ru-RU" sz="2400" b="1" dirty="0" err="1" smtClean="0"/>
              <a:t>Zagarancea-Cornești</a:t>
            </a:r>
            <a:r>
              <a:rPr lang="ro-RO" sz="2400" b="1" dirty="0" smtClean="0"/>
              <a:t> (Fondul Național pentru Dezvoltare Regională)</a:t>
            </a:r>
            <a:endParaRPr lang="ru-RU" sz="2400" dirty="0" smtClean="0"/>
          </a:p>
        </p:txBody>
      </p:sp>
      <p:sp>
        <p:nvSpPr>
          <p:cNvPr id="17411" name="Объект 2"/>
          <p:cNvSpPr>
            <a:spLocks noGrp="1"/>
          </p:cNvSpPr>
          <p:nvPr>
            <p:ph idx="1"/>
          </p:nvPr>
        </p:nvSpPr>
        <p:spPr/>
        <p:txBody>
          <a:bodyPr/>
          <a:lstStyle/>
          <a:p>
            <a:r>
              <a:rPr lang="uz-Cyrl-UZ" dirty="0" smtClean="0"/>
              <a:t>Bugetul total </a:t>
            </a:r>
            <a:r>
              <a:rPr lang="ro-RO" dirty="0" smtClean="0"/>
              <a:t>30 500 000. </a:t>
            </a:r>
            <a:r>
              <a:rPr lang="uz-Cyrl-UZ" dirty="0" smtClean="0"/>
              <a:t>MDL</a:t>
            </a:r>
            <a:endParaRPr lang="ru-RU" dirty="0" smtClean="0"/>
          </a:p>
          <a:p>
            <a:r>
              <a:rPr lang="uz-Cyrl-UZ" dirty="0" smtClean="0"/>
              <a:t>Suma solicitată din FNDR [</a:t>
            </a:r>
            <a:r>
              <a:rPr lang="en-US" dirty="0" smtClean="0"/>
              <a:t>27 450 000</a:t>
            </a:r>
            <a:r>
              <a:rPr lang="uz-Cyrl-UZ" dirty="0" smtClean="0"/>
              <a:t>] MDL, ceea ce constituie </a:t>
            </a:r>
            <a:r>
              <a:rPr lang="ro-RO" dirty="0" smtClean="0"/>
              <a:t>90</a:t>
            </a:r>
            <a:r>
              <a:rPr lang="uz-Cyrl-UZ" dirty="0" smtClean="0"/>
              <a:t> %</a:t>
            </a:r>
            <a:endParaRPr lang="ru-RU" dirty="0" smtClean="0"/>
          </a:p>
          <a:p>
            <a:r>
              <a:rPr lang="en-US" dirty="0" smtClean="0"/>
              <a:t>3 05 0 000</a:t>
            </a:r>
            <a:r>
              <a:rPr lang="uz-Cyrl-UZ" dirty="0" smtClean="0"/>
              <a:t> MDL, </a:t>
            </a:r>
            <a:r>
              <a:rPr lang="ro-RO" dirty="0" smtClean="0"/>
              <a:t>(contribuție locală) – 10%</a:t>
            </a:r>
          </a:p>
          <a:p>
            <a:r>
              <a:rPr lang="uz-Cyrl-UZ" b="1" dirty="0" smtClean="0"/>
              <a:t>Obiective specifice:</a:t>
            </a:r>
            <a:endParaRPr lang="ru-RU" dirty="0" smtClean="0"/>
          </a:p>
          <a:p>
            <a:r>
              <a:rPr lang="ro-RO" b="1" dirty="0" smtClean="0"/>
              <a:t>OS1 Stația de tratare a apei  apeductului magistral </a:t>
            </a:r>
            <a:r>
              <a:rPr lang="ro-RO" b="1" dirty="0" err="1" smtClean="0"/>
              <a:t>Zagarancea-</a:t>
            </a:r>
            <a:r>
              <a:rPr lang="ro-RO" b="1" dirty="0" smtClean="0"/>
              <a:t> Cornești este reabilitată</a:t>
            </a:r>
            <a:endParaRPr lang="ru-RU" dirty="0" smtClean="0"/>
          </a:p>
          <a:p>
            <a:r>
              <a:rPr lang="ro-RO" b="1" dirty="0" smtClean="0"/>
              <a:t>OS2 Apeductul magistral Zagarancea-Cornești este extins cu 12 km</a:t>
            </a:r>
            <a:endParaRPr lang="ru-RU" dirty="0" smtClean="0"/>
          </a:p>
          <a:p>
            <a:r>
              <a:rPr lang="ro-RO" b="1" dirty="0" smtClean="0"/>
              <a:t>OS 3. </a:t>
            </a:r>
            <a:r>
              <a:rPr lang="en-US" b="1" dirty="0" err="1" smtClean="0"/>
              <a:t>Eficientizarea</a:t>
            </a:r>
            <a:r>
              <a:rPr lang="en-US" b="1" dirty="0" smtClean="0"/>
              <a:t> </a:t>
            </a:r>
            <a:r>
              <a:rPr lang="en-US" b="1" dirty="0" err="1" smtClean="0"/>
              <a:t>operațională</a:t>
            </a:r>
            <a:r>
              <a:rPr lang="en-US" b="1" dirty="0" smtClean="0"/>
              <a:t> a </a:t>
            </a:r>
            <a:r>
              <a:rPr lang="en-US" b="1" dirty="0" err="1" smtClean="0"/>
              <a:t>serviciilor</a:t>
            </a:r>
            <a:r>
              <a:rPr lang="en-US" b="1" dirty="0" smtClean="0"/>
              <a:t> de </a:t>
            </a:r>
            <a:r>
              <a:rPr lang="en-US" b="1" dirty="0" err="1" smtClean="0"/>
              <a:t>aprovizionare</a:t>
            </a:r>
            <a:r>
              <a:rPr lang="en-US" b="1" dirty="0" smtClean="0"/>
              <a:t> cu </a:t>
            </a:r>
            <a:r>
              <a:rPr lang="en-US" b="1" dirty="0" err="1" smtClean="0"/>
              <a:t>apă</a:t>
            </a:r>
            <a:r>
              <a:rPr lang="en-US" b="1" dirty="0" smtClean="0"/>
              <a:t> </a:t>
            </a:r>
            <a:r>
              <a:rPr lang="en-US" b="1" dirty="0" err="1" smtClean="0"/>
              <a:t>potabilă</a:t>
            </a:r>
            <a:r>
              <a:rPr lang="en-US" b="1" dirty="0" smtClean="0"/>
              <a:t> </a:t>
            </a:r>
            <a:r>
              <a:rPr lang="en-US" b="1" dirty="0" err="1" smtClean="0"/>
              <a:t>și</a:t>
            </a:r>
            <a:r>
              <a:rPr lang="en-US" b="1" dirty="0" smtClean="0"/>
              <a:t> </a:t>
            </a:r>
            <a:r>
              <a:rPr lang="en-US" b="1" dirty="0" err="1" smtClean="0"/>
              <a:t>canalizare</a:t>
            </a:r>
            <a:r>
              <a:rPr lang="en-US" b="1" dirty="0" smtClean="0"/>
              <a:t> </a:t>
            </a:r>
            <a:r>
              <a:rPr lang="en-US" b="1" dirty="0" err="1" smtClean="0"/>
              <a:t>în</a:t>
            </a:r>
            <a:r>
              <a:rPr lang="en-US" b="1" dirty="0" smtClean="0"/>
              <a:t> </a:t>
            </a:r>
            <a:r>
              <a:rPr lang="en-US" b="1" dirty="0" err="1" smtClean="0"/>
              <a:t>regiune</a:t>
            </a:r>
            <a:r>
              <a:rPr lang="en-US" b="1" dirty="0" smtClean="0"/>
              <a:t> </a:t>
            </a:r>
            <a:r>
              <a:rPr lang="en-US" b="1" dirty="0" err="1" smtClean="0"/>
              <a:t>este</a:t>
            </a:r>
            <a:r>
              <a:rPr lang="en-US" b="1" dirty="0" smtClean="0"/>
              <a:t> </a:t>
            </a:r>
            <a:r>
              <a:rPr lang="en-US" b="1" dirty="0" err="1" smtClean="0"/>
              <a:t>îmbunătățit</a:t>
            </a:r>
            <a:r>
              <a:rPr lang="ro-RO" b="1" dirty="0" smtClean="0"/>
              <a:t>ă</a:t>
            </a:r>
            <a:endParaRPr lang="ru-RU"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Заголовок 1"/>
          <p:cNvSpPr>
            <a:spLocks noGrp="1"/>
          </p:cNvSpPr>
          <p:nvPr>
            <p:ph type="title"/>
          </p:nvPr>
        </p:nvSpPr>
        <p:spPr/>
        <p:txBody>
          <a:bodyPr/>
          <a:lstStyle/>
          <a:p>
            <a:pPr algn="ctr"/>
            <a:r>
              <a:rPr lang="ro-RO" dirty="0" smtClean="0"/>
              <a:t>REZULTATE</a:t>
            </a:r>
            <a:endParaRPr lang="ru-RU" dirty="0" smtClean="0"/>
          </a:p>
        </p:txBody>
      </p:sp>
      <p:sp>
        <p:nvSpPr>
          <p:cNvPr id="17411" name="Объект 2"/>
          <p:cNvSpPr>
            <a:spLocks noGrp="1"/>
          </p:cNvSpPr>
          <p:nvPr>
            <p:ph idx="1"/>
          </p:nvPr>
        </p:nvSpPr>
        <p:spPr/>
        <p:txBody>
          <a:bodyPr/>
          <a:lstStyle/>
          <a:p>
            <a:r>
              <a:rPr lang="en-US" b="1" dirty="0" err="1" smtClean="0"/>
              <a:t>Rezultatul</a:t>
            </a:r>
            <a:r>
              <a:rPr lang="en-US" b="1" dirty="0" smtClean="0"/>
              <a:t> 1:</a:t>
            </a:r>
            <a:r>
              <a:rPr lang="en-US" dirty="0" smtClean="0"/>
              <a:t> </a:t>
            </a:r>
            <a:r>
              <a:rPr lang="en-US" dirty="0" err="1" smtClean="0"/>
              <a:t>Baza</a:t>
            </a:r>
            <a:r>
              <a:rPr lang="en-US" dirty="0" smtClean="0"/>
              <a:t> </a:t>
            </a:r>
            <a:r>
              <a:rPr lang="en-US" dirty="0" err="1" smtClean="0"/>
              <a:t>pentru</a:t>
            </a:r>
            <a:r>
              <a:rPr lang="en-US" dirty="0" smtClean="0"/>
              <a:t> </a:t>
            </a:r>
            <a:r>
              <a:rPr lang="en-US" dirty="0" err="1" smtClean="0"/>
              <a:t>îmbunătățirea</a:t>
            </a:r>
            <a:r>
              <a:rPr lang="en-US" dirty="0" smtClean="0"/>
              <a:t> </a:t>
            </a:r>
            <a:r>
              <a:rPr lang="en-US" dirty="0" err="1" smtClean="0"/>
              <a:t>serviciilor</a:t>
            </a:r>
            <a:r>
              <a:rPr lang="en-US" dirty="0" smtClean="0"/>
              <a:t> de AAC </a:t>
            </a:r>
            <a:r>
              <a:rPr lang="en-US" dirty="0" err="1" smtClean="0"/>
              <a:t>în</a:t>
            </a:r>
            <a:r>
              <a:rPr lang="en-US" dirty="0" smtClean="0"/>
              <a:t>  32 de </a:t>
            </a:r>
            <a:r>
              <a:rPr lang="en-US" dirty="0" err="1" smtClean="0"/>
              <a:t>localități</a:t>
            </a:r>
            <a:r>
              <a:rPr lang="en-US" dirty="0" smtClean="0"/>
              <a:t> </a:t>
            </a:r>
            <a:r>
              <a:rPr lang="en-US" dirty="0" err="1" smtClean="0"/>
              <a:t>este</a:t>
            </a:r>
            <a:r>
              <a:rPr lang="en-US" dirty="0" smtClean="0"/>
              <a:t> </a:t>
            </a:r>
            <a:r>
              <a:rPr lang="en-US" dirty="0" err="1" smtClean="0"/>
              <a:t>dezvoltată</a:t>
            </a:r>
            <a:endParaRPr lang="ru-RU" dirty="0" smtClean="0"/>
          </a:p>
          <a:p>
            <a:r>
              <a:rPr lang="fr-CA" b="1" dirty="0" err="1" smtClean="0"/>
              <a:t>Rezultatul</a:t>
            </a:r>
            <a:r>
              <a:rPr lang="fr-CA" b="1" dirty="0" smtClean="0"/>
              <a:t> 2</a:t>
            </a:r>
            <a:r>
              <a:rPr lang="fr-CA" dirty="0" smtClean="0"/>
              <a:t>: </a:t>
            </a:r>
            <a:r>
              <a:rPr lang="fr-CA" dirty="0" err="1" smtClean="0"/>
              <a:t>Infrastructura</a:t>
            </a:r>
            <a:r>
              <a:rPr lang="fr-CA" dirty="0" smtClean="0"/>
              <a:t> </a:t>
            </a:r>
            <a:r>
              <a:rPr lang="fr-CA" dirty="0" err="1" smtClean="0"/>
              <a:t>pentru</a:t>
            </a:r>
            <a:r>
              <a:rPr lang="fr-CA" dirty="0" smtClean="0"/>
              <a:t> </a:t>
            </a:r>
            <a:r>
              <a:rPr lang="fr-CA" dirty="0" err="1" smtClean="0"/>
              <a:t>prestarea</a:t>
            </a:r>
            <a:r>
              <a:rPr lang="fr-CA" dirty="0" smtClean="0"/>
              <a:t> </a:t>
            </a:r>
            <a:r>
              <a:rPr lang="fr-CA" dirty="0" err="1" smtClean="0"/>
              <a:t>serviciilor</a:t>
            </a:r>
            <a:r>
              <a:rPr lang="fr-CA" dirty="0" smtClean="0"/>
              <a:t> de AAC este  </a:t>
            </a:r>
            <a:r>
              <a:rPr lang="fr-CA" dirty="0" err="1" smtClean="0"/>
              <a:t>îmbunătă</a:t>
            </a:r>
            <a:r>
              <a:rPr lang="fr-CA" dirty="0" smtClean="0"/>
              <a:t>ț</a:t>
            </a:r>
            <a:r>
              <a:rPr lang="fr-CA" dirty="0" err="1" smtClean="0"/>
              <a:t>ită</a:t>
            </a:r>
            <a:r>
              <a:rPr lang="fr-CA" dirty="0" smtClean="0"/>
              <a:t>, 70 </a:t>
            </a:r>
            <a:r>
              <a:rPr lang="fr-CA" dirty="0" err="1" smtClean="0"/>
              <a:t>mii</a:t>
            </a:r>
            <a:r>
              <a:rPr lang="fr-CA" dirty="0" smtClean="0"/>
              <a:t> </a:t>
            </a:r>
            <a:r>
              <a:rPr lang="fr-CA" dirty="0" err="1" smtClean="0"/>
              <a:t>cetă</a:t>
            </a:r>
            <a:r>
              <a:rPr lang="fr-CA" dirty="0" smtClean="0"/>
              <a:t>ț</a:t>
            </a:r>
            <a:r>
              <a:rPr lang="fr-CA" dirty="0" err="1" smtClean="0"/>
              <a:t>eni</a:t>
            </a:r>
            <a:r>
              <a:rPr lang="fr-CA" dirty="0" smtClean="0"/>
              <a:t> au </a:t>
            </a:r>
            <a:r>
              <a:rPr lang="fr-CA" dirty="0" err="1" smtClean="0"/>
              <a:t>accces</a:t>
            </a:r>
            <a:r>
              <a:rPr lang="fr-CA" dirty="0" smtClean="0"/>
              <a:t> </a:t>
            </a:r>
            <a:r>
              <a:rPr lang="fr-CA" dirty="0" err="1" smtClean="0"/>
              <a:t>nelimitat</a:t>
            </a:r>
            <a:r>
              <a:rPr lang="fr-CA" dirty="0" smtClean="0"/>
              <a:t> la </a:t>
            </a:r>
            <a:r>
              <a:rPr lang="fr-CA" dirty="0" err="1" smtClean="0"/>
              <a:t>servicii</a:t>
            </a:r>
            <a:r>
              <a:rPr lang="fr-CA" dirty="0" smtClean="0"/>
              <a:t> de AAC de </a:t>
            </a:r>
            <a:r>
              <a:rPr lang="fr-CA" dirty="0" err="1" smtClean="0"/>
              <a:t>calitate</a:t>
            </a:r>
            <a:endParaRPr lang="ru-RU" dirty="0" smtClean="0"/>
          </a:p>
          <a:p>
            <a:r>
              <a:rPr lang="fr-CA" b="1" dirty="0" err="1" smtClean="0"/>
              <a:t>Rezultatul</a:t>
            </a:r>
            <a:r>
              <a:rPr lang="fr-CA" b="1" dirty="0" smtClean="0"/>
              <a:t> 3 :</a:t>
            </a:r>
            <a:r>
              <a:rPr lang="fr-CA" dirty="0" smtClean="0"/>
              <a:t> APL de </a:t>
            </a:r>
            <a:r>
              <a:rPr lang="fr-CA" dirty="0" err="1" smtClean="0"/>
              <a:t>nivel</a:t>
            </a:r>
            <a:r>
              <a:rPr lang="fr-CA" dirty="0" smtClean="0"/>
              <a:t> I ș</a:t>
            </a:r>
            <a:r>
              <a:rPr lang="fr-CA" dirty="0" err="1" smtClean="0"/>
              <a:t>iII</a:t>
            </a:r>
            <a:r>
              <a:rPr lang="fr-CA" dirty="0" smtClean="0"/>
              <a:t>,  </a:t>
            </a:r>
            <a:r>
              <a:rPr lang="fr-CA" dirty="0" err="1" smtClean="0"/>
              <a:t>cetă</a:t>
            </a:r>
            <a:r>
              <a:rPr lang="fr-CA" dirty="0" smtClean="0"/>
              <a:t>ț</a:t>
            </a:r>
            <a:r>
              <a:rPr lang="fr-CA" dirty="0" err="1" smtClean="0"/>
              <a:t>enii</a:t>
            </a:r>
            <a:r>
              <a:rPr lang="fr-CA" dirty="0" smtClean="0"/>
              <a:t> </a:t>
            </a:r>
            <a:r>
              <a:rPr lang="fr-CA" dirty="0" err="1" smtClean="0"/>
              <a:t>din</a:t>
            </a:r>
            <a:r>
              <a:rPr lang="fr-CA" dirty="0" smtClean="0"/>
              <a:t> </a:t>
            </a:r>
            <a:r>
              <a:rPr lang="fr-CA" dirty="0" err="1" smtClean="0"/>
              <a:t>regiune</a:t>
            </a:r>
            <a:r>
              <a:rPr lang="fr-CA" dirty="0" smtClean="0"/>
              <a:t> </a:t>
            </a:r>
            <a:r>
              <a:rPr lang="fr-CA" dirty="0" err="1" smtClean="0"/>
              <a:t>sunt</a:t>
            </a:r>
            <a:r>
              <a:rPr lang="fr-CA" dirty="0" smtClean="0"/>
              <a:t> informați și și </a:t>
            </a:r>
            <a:r>
              <a:rPr lang="fr-CA" dirty="0" err="1" smtClean="0"/>
              <a:t>pregăti</a:t>
            </a:r>
            <a:r>
              <a:rPr lang="fr-CA" dirty="0" smtClean="0"/>
              <a:t>ți </a:t>
            </a:r>
            <a:r>
              <a:rPr lang="fr-CA" dirty="0" err="1" smtClean="0"/>
              <a:t>pentru</a:t>
            </a:r>
            <a:r>
              <a:rPr lang="fr-CA" dirty="0" smtClean="0"/>
              <a:t> a </a:t>
            </a:r>
            <a:r>
              <a:rPr lang="fr-CA" dirty="0" err="1" smtClean="0"/>
              <a:t>dezvolta</a:t>
            </a:r>
            <a:r>
              <a:rPr lang="fr-CA" dirty="0" smtClean="0"/>
              <a:t> </a:t>
            </a:r>
            <a:r>
              <a:rPr lang="fr-CA" dirty="0" err="1" smtClean="0"/>
              <a:t>re</a:t>
            </a:r>
            <a:r>
              <a:rPr lang="fr-CA" dirty="0" smtClean="0"/>
              <a:t>ț</a:t>
            </a:r>
            <a:r>
              <a:rPr lang="fr-CA" dirty="0" err="1" smtClean="0"/>
              <a:t>elele</a:t>
            </a:r>
            <a:r>
              <a:rPr lang="fr-CA" dirty="0" smtClean="0"/>
              <a:t> </a:t>
            </a:r>
            <a:r>
              <a:rPr lang="fr-CA" dirty="0" err="1" smtClean="0"/>
              <a:t>regionale</a:t>
            </a:r>
            <a:r>
              <a:rPr lang="fr-CA" dirty="0" smtClean="0"/>
              <a:t> și locale de AAC </a:t>
            </a:r>
            <a:r>
              <a:rPr lang="fr-CA" dirty="0" err="1" smtClean="0"/>
              <a:t>conform</a:t>
            </a:r>
            <a:r>
              <a:rPr lang="fr-CA" dirty="0" smtClean="0"/>
              <a:t> </a:t>
            </a:r>
            <a:r>
              <a:rPr lang="en-US" dirty="0" smtClean="0"/>
              <a:t> </a:t>
            </a:r>
            <a:r>
              <a:rPr lang="en-US" dirty="0" err="1" smtClean="0"/>
              <a:t>Strategiei</a:t>
            </a:r>
            <a:r>
              <a:rPr lang="en-US" dirty="0" smtClean="0"/>
              <a:t> de </a:t>
            </a:r>
            <a:r>
              <a:rPr lang="en-US" dirty="0" err="1" smtClean="0"/>
              <a:t>dezvoltare</a:t>
            </a:r>
            <a:r>
              <a:rPr lang="en-US" dirty="0" smtClean="0"/>
              <a:t> socio-</a:t>
            </a:r>
            <a:r>
              <a:rPr lang="en-US" dirty="0" err="1" smtClean="0"/>
              <a:t>economică</a:t>
            </a:r>
            <a:r>
              <a:rPr lang="en-US" dirty="0" smtClean="0"/>
              <a:t> a </a:t>
            </a:r>
            <a:r>
              <a:rPr lang="en-US" dirty="0" err="1" smtClean="0"/>
              <a:t>raionului</a:t>
            </a:r>
            <a:r>
              <a:rPr lang="en-US" dirty="0" smtClean="0"/>
              <a:t> </a:t>
            </a:r>
            <a:r>
              <a:rPr lang="en-US" dirty="0" err="1" smtClean="0"/>
              <a:t>Ungheni</a:t>
            </a:r>
            <a:r>
              <a:rPr lang="en-US" dirty="0" smtClean="0"/>
              <a:t> </a:t>
            </a:r>
            <a:r>
              <a:rPr lang="en-US" dirty="0" err="1" smtClean="0"/>
              <a:t>și</a:t>
            </a:r>
            <a:r>
              <a:rPr lang="en-US" dirty="0" smtClean="0"/>
              <a:t> a </a:t>
            </a:r>
            <a:r>
              <a:rPr lang="en-US" dirty="0" err="1" smtClean="0"/>
              <a:t>Strategiei</a:t>
            </a:r>
            <a:r>
              <a:rPr lang="en-US" dirty="0" smtClean="0"/>
              <a:t> de </a:t>
            </a:r>
            <a:r>
              <a:rPr lang="en-US" dirty="0" err="1" smtClean="0"/>
              <a:t>Dezvoltare</a:t>
            </a:r>
            <a:r>
              <a:rPr lang="en-US" dirty="0" smtClean="0"/>
              <a:t> </a:t>
            </a:r>
            <a:r>
              <a:rPr lang="en-US" dirty="0" err="1" smtClean="0"/>
              <a:t>Regională</a:t>
            </a:r>
            <a:r>
              <a:rPr lang="en-US" dirty="0" smtClean="0"/>
              <a:t> </a:t>
            </a:r>
            <a:r>
              <a:rPr lang="en-US" dirty="0" err="1" smtClean="0"/>
              <a:t>Centru</a:t>
            </a:r>
            <a:endParaRPr lang="ru-RU"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Заголовок 1"/>
          <p:cNvSpPr>
            <a:spLocks noGrp="1"/>
          </p:cNvSpPr>
          <p:nvPr>
            <p:ph type="title"/>
          </p:nvPr>
        </p:nvSpPr>
        <p:spPr/>
        <p:txBody>
          <a:bodyPr/>
          <a:lstStyle/>
          <a:p>
            <a:pPr algn="ctr"/>
            <a:r>
              <a:rPr lang="ro-RO" sz="2800" b="1" i="1" dirty="0" smtClean="0"/>
              <a:t>APEDUCT DE INTERCONECTARE A REȚELELOR ORĂȘENEȘTI DE APĂ POTABILĂ CU APEDUCTUL ZAGARANCEA-CORNEȘTI</a:t>
            </a:r>
            <a:endParaRPr lang="ru-RU" sz="2800" dirty="0" smtClean="0"/>
          </a:p>
        </p:txBody>
      </p:sp>
      <p:sp>
        <p:nvSpPr>
          <p:cNvPr id="17411" name="Объект 2"/>
          <p:cNvSpPr>
            <a:spLocks noGrp="1"/>
          </p:cNvSpPr>
          <p:nvPr>
            <p:ph idx="1"/>
          </p:nvPr>
        </p:nvSpPr>
        <p:spPr/>
        <p:txBody>
          <a:bodyPr/>
          <a:lstStyle/>
          <a:p>
            <a:r>
              <a:rPr lang="ro-RO" b="1" dirty="0" smtClean="0"/>
              <a:t>Finanțator:  Fondul Ecologic al RM</a:t>
            </a:r>
            <a:endParaRPr lang="ru-RU" dirty="0" smtClean="0"/>
          </a:p>
          <a:p>
            <a:r>
              <a:rPr lang="ro-RO" b="1" dirty="0" smtClean="0"/>
              <a:t>Valoarea proiectului: 5 866,36 mii lei </a:t>
            </a:r>
            <a:endParaRPr lang="ru-RU" dirty="0" smtClean="0"/>
          </a:p>
          <a:p>
            <a:r>
              <a:rPr lang="ro-RO" b="1" dirty="0" smtClean="0"/>
              <a:t>Nivelul executării  : 100%</a:t>
            </a:r>
            <a:endParaRPr lang="ru-RU" dirty="0" smtClean="0"/>
          </a:p>
          <a:p>
            <a:r>
              <a:rPr lang="ro-RO" b="1" dirty="0" smtClean="0"/>
              <a:t>Etapa de realizare: S-a încheiat execuția lucrărilor</a:t>
            </a:r>
            <a:endParaRPr lang="ru-RU"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Заголовок 1"/>
          <p:cNvSpPr>
            <a:spLocks noGrp="1"/>
          </p:cNvSpPr>
          <p:nvPr>
            <p:ph type="title"/>
          </p:nvPr>
        </p:nvSpPr>
        <p:spPr/>
        <p:txBody>
          <a:bodyPr/>
          <a:lstStyle/>
          <a:p>
            <a:pPr algn="ctr"/>
            <a:r>
              <a:rPr lang="en-US" sz="3200" b="1" i="1" dirty="0" err="1" smtClean="0"/>
              <a:t>Apeduct</a:t>
            </a:r>
            <a:r>
              <a:rPr lang="en-US" sz="3200" b="1" i="1" dirty="0" smtClean="0"/>
              <a:t> de </a:t>
            </a:r>
            <a:r>
              <a:rPr lang="en-US" sz="3200" b="1" i="1" dirty="0" err="1" smtClean="0"/>
              <a:t>grup</a:t>
            </a:r>
            <a:r>
              <a:rPr lang="en-US" sz="3200" b="1" i="1" dirty="0" smtClean="0"/>
              <a:t> de </a:t>
            </a:r>
            <a:r>
              <a:rPr lang="en-US" sz="3200" b="1" i="1" dirty="0" err="1" smtClean="0"/>
              <a:t>Apă</a:t>
            </a:r>
            <a:r>
              <a:rPr lang="en-US" sz="3200" b="1" i="1" dirty="0" smtClean="0"/>
              <a:t> </a:t>
            </a:r>
            <a:r>
              <a:rPr lang="en-US" sz="3200" b="1" i="1" dirty="0" err="1" smtClean="0"/>
              <a:t>potabilă</a:t>
            </a:r>
            <a:r>
              <a:rPr lang="en-US" sz="3200" b="1" i="1" dirty="0" smtClean="0"/>
              <a:t> </a:t>
            </a:r>
            <a:r>
              <a:rPr lang="en-US" sz="3200" b="1" i="1" dirty="0" err="1" smtClean="0"/>
              <a:t>spre</a:t>
            </a:r>
            <a:r>
              <a:rPr lang="en-US" sz="3200" b="1" i="1" dirty="0" smtClean="0"/>
              <a:t> </a:t>
            </a:r>
            <a:r>
              <a:rPr lang="en-US" sz="3200" b="1" i="1" dirty="0" err="1" smtClean="0"/>
              <a:t>satele</a:t>
            </a:r>
            <a:r>
              <a:rPr lang="en-US" sz="3200" b="1" i="1" dirty="0" smtClean="0"/>
              <a:t>  </a:t>
            </a:r>
            <a:r>
              <a:rPr lang="en-US" sz="3200" b="1" i="1" dirty="0" err="1" smtClean="0"/>
              <a:t>Bușila</a:t>
            </a:r>
            <a:r>
              <a:rPr lang="en-US" sz="3200" b="1" i="1" dirty="0" smtClean="0"/>
              <a:t>, </a:t>
            </a:r>
            <a:r>
              <a:rPr lang="en-US" sz="3200" b="1" i="1" dirty="0" err="1" smtClean="0"/>
              <a:t>Chirileni</a:t>
            </a:r>
            <a:r>
              <a:rPr lang="en-US" sz="3200" b="1" i="1" dirty="0" smtClean="0"/>
              <a:t>, </a:t>
            </a:r>
            <a:r>
              <a:rPr lang="en-US" sz="3200" b="1" i="1" dirty="0" err="1" smtClean="0"/>
              <a:t>Grăseni</a:t>
            </a:r>
            <a:r>
              <a:rPr lang="en-US" sz="3200" b="1" i="1" dirty="0" smtClean="0"/>
              <a:t>, </a:t>
            </a:r>
            <a:r>
              <a:rPr lang="en-US" sz="3200" b="1" i="1" dirty="0" err="1" smtClean="0"/>
              <a:t>Todirești</a:t>
            </a:r>
            <a:endParaRPr lang="ru-RU" sz="3200" dirty="0" smtClean="0"/>
          </a:p>
        </p:txBody>
      </p:sp>
      <p:sp>
        <p:nvSpPr>
          <p:cNvPr id="17411" name="Объект 2"/>
          <p:cNvSpPr>
            <a:spLocks noGrp="1"/>
          </p:cNvSpPr>
          <p:nvPr>
            <p:ph idx="1"/>
          </p:nvPr>
        </p:nvSpPr>
        <p:spPr/>
        <p:txBody>
          <a:bodyPr/>
          <a:lstStyle/>
          <a:p>
            <a:r>
              <a:rPr lang="ro-RO" b="1" dirty="0" smtClean="0"/>
              <a:t>Finanțator:  Fondul Ecologic al RM</a:t>
            </a:r>
            <a:endParaRPr lang="ru-RU" dirty="0" smtClean="0"/>
          </a:p>
          <a:p>
            <a:r>
              <a:rPr lang="ro-RO" b="1" dirty="0" smtClean="0"/>
              <a:t>Valoarea proiectului: 28 927, 8 mii lei (</a:t>
            </a:r>
            <a:r>
              <a:rPr lang="ro-RO" b="1" dirty="0" err="1" smtClean="0"/>
              <a:t>lucrari</a:t>
            </a:r>
            <a:r>
              <a:rPr lang="ro-RO" b="1" dirty="0" smtClean="0"/>
              <a:t> excluse 9.667.535 lei)</a:t>
            </a:r>
            <a:endParaRPr lang="ru-RU" dirty="0" smtClean="0"/>
          </a:p>
          <a:p>
            <a:r>
              <a:rPr lang="ro-RO" b="1" dirty="0" smtClean="0"/>
              <a:t>Nivelul executării  : 14 629,1 mii lei   _- 70%</a:t>
            </a:r>
            <a:endParaRPr lang="ru-RU" dirty="0" smtClean="0"/>
          </a:p>
          <a:p>
            <a:r>
              <a:rPr lang="ro-RO" b="1" dirty="0" smtClean="0"/>
              <a:t>Etapa de realizare: S-a încheiat etapa III a proiectului.</a:t>
            </a:r>
            <a:endParaRPr lang="ru-RU" dirty="0" smtClean="0"/>
          </a:p>
          <a:p>
            <a:endParaRPr lang="ru-RU" dirty="0" smtClean="0"/>
          </a:p>
        </p:txBody>
      </p:sp>
    </p:spTree>
  </p:cSld>
  <p:clrMapOvr>
    <a:masterClrMapping/>
  </p:clrMapOvr>
</p:sld>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Аспект">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Facet" id="{C0C680CD-088A-49FC-A102-D699147F32B2}" vid="{0B5AB586-D108-4FC1-8368-649FE654B894}"/>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1567</TotalTime>
  <Words>1308</Words>
  <Application>Microsoft Office PowerPoint</Application>
  <PresentationFormat>Particularizare</PresentationFormat>
  <Paragraphs>105</Paragraphs>
  <Slides>26</Slides>
  <Notes>0</Notes>
  <HiddenSlides>0</HiddenSlides>
  <MMClips>0</MMClips>
  <ScaleCrop>false</ScaleCrop>
  <HeadingPairs>
    <vt:vector size="4" baseType="variant">
      <vt:variant>
        <vt:lpstr>Temă</vt:lpstr>
      </vt:variant>
      <vt:variant>
        <vt:i4>1</vt:i4>
      </vt:variant>
      <vt:variant>
        <vt:lpstr>Titluri diapozitive</vt:lpstr>
      </vt:variant>
      <vt:variant>
        <vt:i4>26</vt:i4>
      </vt:variant>
    </vt:vector>
  </HeadingPairs>
  <TitlesOfParts>
    <vt:vector size="27" baseType="lpstr">
      <vt:lpstr>Аспект</vt:lpstr>
      <vt:lpstr>Atragerea investițiilor prin proiecte în raionul Ungheni 2022-2023</vt:lpstr>
      <vt:lpstr>Scopul Centrului de Resurse și Atragere a Investițiilor. Instrumente de lucru</vt:lpstr>
      <vt:lpstr>Dezvoltare prin atragere de fonduri externe nerambursabile. Proiecte regionale</vt:lpstr>
      <vt:lpstr>Reabilitarea infrastructurii de transport pe traseul L392 Ungheni- Cetireni- Alexeevca ( finalizat)</vt:lpstr>
      <vt:lpstr>Activități</vt:lpstr>
      <vt:lpstr>Reabilitarea și extinderea apeductului magistral Zagarancea-Cornești (Fondul Național pentru Dezvoltare Regională)</vt:lpstr>
      <vt:lpstr>REZULTATE</vt:lpstr>
      <vt:lpstr>APEDUCT DE INTERCONECTARE A REȚELELOR ORĂȘENEȘTI DE APĂ POTABILĂ CU APEDUCTUL ZAGARANCEA-CORNEȘTI</vt:lpstr>
      <vt:lpstr>Apeduct de grup de Apă potabilă spre satele  Bușila, Chirileni, Grăseni, Todirești</vt:lpstr>
      <vt:lpstr>Programul Satul European</vt:lpstr>
      <vt:lpstr>,,Sporirea Eficienței Energetice a Liceului Teoretic Mihai Eminescu"</vt:lpstr>
      <vt:lpstr>,,Sporirea Eficienței Energetice a Liceului Teoretic Mihai Eminescu"</vt:lpstr>
      <vt:lpstr>„EVA – Promovarea egalității de gen în raioanele Cahul și Ungheni”</vt:lpstr>
      <vt:lpstr>EVA – Promovarea egalității de gen în raioanele Cahul și Ungheni”</vt:lpstr>
      <vt:lpstr>” Prestarea serviciilor de furnizare a energiei termice din biomasă prin dezvoltarea infrastructurii termoenergetice pe biomasă din raionul Ungheni”</vt:lpstr>
      <vt:lpstr>Rezultate</vt:lpstr>
      <vt:lpstr>”Îmbunătăţirea calităţii şi capabilităţii acţiunilor comune de urgenţă în zona transfrontalieră”2 SOFT/4.2/146, finanțat de către Uniunea Europeană prin Programul Operațional Comun România-Republica Moldova 2014-2020</vt:lpstr>
      <vt:lpstr>”Îmbunătăţirea calităţii şi capabilităţii acţiunilor comune de urgenţă în zona transfrontalieră”2 SOFT/4.2/146</vt:lpstr>
      <vt:lpstr>”Îmbunătăţirea calităţii şi capabilităţii acţiunilor comune de urgenţă în zona transfrontalieră”2 SOFT/4.2/146</vt:lpstr>
      <vt:lpstr>”Îmbunătăţirea calităţii şi capabilităţii acţiunilor comune de urgenţă în zona transfrontalieră</vt:lpstr>
      <vt:lpstr>”Îmbunătăţirea calităţii şi capabilităţii acţiunilor comune de urgenţă în zona transfrontalieră</vt:lpstr>
      <vt:lpstr>”Reabilitarea infrastructurii de transport în zona transfrontalieră întru fluidizarea traficului în punctul de trecere a frontierei Sculeni/ RETRANS”</vt:lpstr>
      <vt:lpstr>”Reabilitarea infrastructurii de transport în zona transfrontalieră întru fluidizarea traficului în punctul de trecere a frontierei Sculeni/ RETRANS”</vt:lpstr>
      <vt:lpstr>”Reabilitarea infrastructurii de transport în zona transfrontalieră întru fluidizarea traficului în punctul de trecere a frontierei Sculeni/ RETRANS”  Cod EMS/ENI: 1HARD/3.1/22.”  Perioada de implementare: 26.08.2021 – 25.12.2023 </vt:lpstr>
      <vt:lpstr>”Reabilitarea infrastructurii de transport în zona transfrontalieră întru fluidizarea traficului în punctul de trecere a frontierei Sculeni/ RETRANS”  Cod EMS/ENI: 1HARD/3.1/22.</vt:lpstr>
      <vt:lpstr>Centrul de Resurse și Atragere a Investițiilor.Sarcini viitoare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Atragerea investițiilor prin proiecte în raionul Ungheni</dc:title>
  <dc:creator>Пользователь</dc:creator>
  <cp:lastModifiedBy>User</cp:lastModifiedBy>
  <cp:revision>62</cp:revision>
  <cp:lastPrinted>2019-09-30T11:38:59Z</cp:lastPrinted>
  <dcterms:created xsi:type="dcterms:W3CDTF">2019-09-26T08:20:37Z</dcterms:created>
  <dcterms:modified xsi:type="dcterms:W3CDTF">2024-02-29T13:47:17Z</dcterms:modified>
</cp:coreProperties>
</file>